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60" r:id="rId2"/>
    <p:sldId id="259" r:id="rId3"/>
  </p:sldIdLst>
  <p:sldSz cx="30275213" cy="42803763"/>
  <p:notesSz cx="6858000" cy="9144000"/>
  <p:defaultTextStyle>
    <a:defPPr>
      <a:defRPr lang="en-US"/>
    </a:defPPr>
    <a:lvl1pPr marL="0" algn="l" defTabSz="1294425" rtl="0" eaLnBrk="1" latinLnBrk="0" hangingPunct="1">
      <a:defRPr sz="5096" kern="1200">
        <a:solidFill>
          <a:schemeClr val="tx1"/>
        </a:solidFill>
        <a:latin typeface="+mn-lt"/>
        <a:ea typeface="+mn-ea"/>
        <a:cs typeface="+mn-cs"/>
      </a:defRPr>
    </a:lvl1pPr>
    <a:lvl2pPr marL="1294425" algn="l" defTabSz="1294425" rtl="0" eaLnBrk="1" latinLnBrk="0" hangingPunct="1">
      <a:defRPr sz="5096" kern="1200">
        <a:solidFill>
          <a:schemeClr val="tx1"/>
        </a:solidFill>
        <a:latin typeface="+mn-lt"/>
        <a:ea typeface="+mn-ea"/>
        <a:cs typeface="+mn-cs"/>
      </a:defRPr>
    </a:lvl2pPr>
    <a:lvl3pPr marL="2588849" algn="l" defTabSz="1294425" rtl="0" eaLnBrk="1" latinLnBrk="0" hangingPunct="1">
      <a:defRPr sz="5096" kern="1200">
        <a:solidFill>
          <a:schemeClr val="tx1"/>
        </a:solidFill>
        <a:latin typeface="+mn-lt"/>
        <a:ea typeface="+mn-ea"/>
        <a:cs typeface="+mn-cs"/>
      </a:defRPr>
    </a:lvl3pPr>
    <a:lvl4pPr marL="3883274" algn="l" defTabSz="1294425" rtl="0" eaLnBrk="1" latinLnBrk="0" hangingPunct="1">
      <a:defRPr sz="5096" kern="1200">
        <a:solidFill>
          <a:schemeClr val="tx1"/>
        </a:solidFill>
        <a:latin typeface="+mn-lt"/>
        <a:ea typeface="+mn-ea"/>
        <a:cs typeface="+mn-cs"/>
      </a:defRPr>
    </a:lvl4pPr>
    <a:lvl5pPr marL="5177699" algn="l" defTabSz="1294425" rtl="0" eaLnBrk="1" latinLnBrk="0" hangingPunct="1">
      <a:defRPr sz="5096" kern="1200">
        <a:solidFill>
          <a:schemeClr val="tx1"/>
        </a:solidFill>
        <a:latin typeface="+mn-lt"/>
        <a:ea typeface="+mn-ea"/>
        <a:cs typeface="+mn-cs"/>
      </a:defRPr>
    </a:lvl5pPr>
    <a:lvl6pPr marL="6472123" algn="l" defTabSz="1294425" rtl="0" eaLnBrk="1" latinLnBrk="0" hangingPunct="1">
      <a:defRPr sz="5096" kern="1200">
        <a:solidFill>
          <a:schemeClr val="tx1"/>
        </a:solidFill>
        <a:latin typeface="+mn-lt"/>
        <a:ea typeface="+mn-ea"/>
        <a:cs typeface="+mn-cs"/>
      </a:defRPr>
    </a:lvl6pPr>
    <a:lvl7pPr marL="7766548" algn="l" defTabSz="1294425" rtl="0" eaLnBrk="1" latinLnBrk="0" hangingPunct="1">
      <a:defRPr sz="5096" kern="1200">
        <a:solidFill>
          <a:schemeClr val="tx1"/>
        </a:solidFill>
        <a:latin typeface="+mn-lt"/>
        <a:ea typeface="+mn-ea"/>
        <a:cs typeface="+mn-cs"/>
      </a:defRPr>
    </a:lvl7pPr>
    <a:lvl8pPr marL="9060972" algn="l" defTabSz="1294425" rtl="0" eaLnBrk="1" latinLnBrk="0" hangingPunct="1">
      <a:defRPr sz="5096" kern="1200">
        <a:solidFill>
          <a:schemeClr val="tx1"/>
        </a:solidFill>
        <a:latin typeface="+mn-lt"/>
        <a:ea typeface="+mn-ea"/>
        <a:cs typeface="+mn-cs"/>
      </a:defRPr>
    </a:lvl8pPr>
    <a:lvl9pPr marL="10355397" algn="l" defTabSz="1294425" rtl="0" eaLnBrk="1" latinLnBrk="0" hangingPunct="1">
      <a:defRPr sz="509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32" userDrawn="1">
          <p15:clr>
            <a:srgbClr val="A4A3A4"/>
          </p15:clr>
        </p15:guide>
        <p15:guide id="2" pos="95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299" autoAdjust="0"/>
    <p:restoredTop sz="97404" autoAdjust="0"/>
  </p:normalViewPr>
  <p:slideViewPr>
    <p:cSldViewPr snapToGrid="0" showGuides="1">
      <p:cViewPr varScale="1">
        <p:scale>
          <a:sx n="25" d="100"/>
          <a:sy n="25" d="100"/>
        </p:scale>
        <p:origin x="2520" y="132"/>
      </p:cViewPr>
      <p:guideLst>
        <p:guide orient="horz" pos="13232"/>
        <p:guide pos="95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EC7D4-0691-454B-9192-2B991CC0734A}" type="datetimeFigureOut">
              <a:rPr lang="de-DE" smtClean="0"/>
              <a:t>01.07.2025</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6E396-99DB-A94F-ADBD-B84E2CC5A499}" type="slidenum">
              <a:rPr lang="de-DE" smtClean="0"/>
              <a:t>‹Nr.›</a:t>
            </a:fld>
            <a:endParaRPr lang="de-DE"/>
          </a:p>
        </p:txBody>
      </p:sp>
    </p:spTree>
    <p:extLst>
      <p:ext uri="{BB962C8B-B14F-4D97-AF65-F5344CB8AC3E}">
        <p14:creationId xmlns:p14="http://schemas.microsoft.com/office/powerpoint/2010/main" val="426438948"/>
      </p:ext>
    </p:extLst>
  </p:cSld>
  <p:clrMap bg1="lt1" tx1="dk1" bg2="lt2" tx2="dk2" accent1="accent1" accent2="accent2" accent3="accent3" accent4="accent4" accent5="accent5" accent6="accent6" hlink="hlink" folHlink="folHlink"/>
  <p:notesStyle>
    <a:lvl1pPr marL="0" algn="l" defTabSz="2588849" rtl="0" eaLnBrk="1" latinLnBrk="0" hangingPunct="1">
      <a:defRPr sz="3397" kern="1200">
        <a:solidFill>
          <a:schemeClr val="tx1"/>
        </a:solidFill>
        <a:latin typeface="+mn-lt"/>
        <a:ea typeface="+mn-ea"/>
        <a:cs typeface="+mn-cs"/>
      </a:defRPr>
    </a:lvl1pPr>
    <a:lvl2pPr marL="1294425" algn="l" defTabSz="2588849" rtl="0" eaLnBrk="1" latinLnBrk="0" hangingPunct="1">
      <a:defRPr sz="3397" kern="1200">
        <a:solidFill>
          <a:schemeClr val="tx1"/>
        </a:solidFill>
        <a:latin typeface="+mn-lt"/>
        <a:ea typeface="+mn-ea"/>
        <a:cs typeface="+mn-cs"/>
      </a:defRPr>
    </a:lvl2pPr>
    <a:lvl3pPr marL="2588849" algn="l" defTabSz="2588849" rtl="0" eaLnBrk="1" latinLnBrk="0" hangingPunct="1">
      <a:defRPr sz="3397" kern="1200">
        <a:solidFill>
          <a:schemeClr val="tx1"/>
        </a:solidFill>
        <a:latin typeface="+mn-lt"/>
        <a:ea typeface="+mn-ea"/>
        <a:cs typeface="+mn-cs"/>
      </a:defRPr>
    </a:lvl3pPr>
    <a:lvl4pPr marL="3883274" algn="l" defTabSz="2588849" rtl="0" eaLnBrk="1" latinLnBrk="0" hangingPunct="1">
      <a:defRPr sz="3397" kern="1200">
        <a:solidFill>
          <a:schemeClr val="tx1"/>
        </a:solidFill>
        <a:latin typeface="+mn-lt"/>
        <a:ea typeface="+mn-ea"/>
        <a:cs typeface="+mn-cs"/>
      </a:defRPr>
    </a:lvl4pPr>
    <a:lvl5pPr marL="5177699" algn="l" defTabSz="2588849" rtl="0" eaLnBrk="1" latinLnBrk="0" hangingPunct="1">
      <a:defRPr sz="3397" kern="1200">
        <a:solidFill>
          <a:schemeClr val="tx1"/>
        </a:solidFill>
        <a:latin typeface="+mn-lt"/>
        <a:ea typeface="+mn-ea"/>
        <a:cs typeface="+mn-cs"/>
      </a:defRPr>
    </a:lvl5pPr>
    <a:lvl6pPr marL="6472123" algn="l" defTabSz="2588849" rtl="0" eaLnBrk="1" latinLnBrk="0" hangingPunct="1">
      <a:defRPr sz="3397" kern="1200">
        <a:solidFill>
          <a:schemeClr val="tx1"/>
        </a:solidFill>
        <a:latin typeface="+mn-lt"/>
        <a:ea typeface="+mn-ea"/>
        <a:cs typeface="+mn-cs"/>
      </a:defRPr>
    </a:lvl6pPr>
    <a:lvl7pPr marL="7766548" algn="l" defTabSz="2588849" rtl="0" eaLnBrk="1" latinLnBrk="0" hangingPunct="1">
      <a:defRPr sz="3397" kern="1200">
        <a:solidFill>
          <a:schemeClr val="tx1"/>
        </a:solidFill>
        <a:latin typeface="+mn-lt"/>
        <a:ea typeface="+mn-ea"/>
        <a:cs typeface="+mn-cs"/>
      </a:defRPr>
    </a:lvl7pPr>
    <a:lvl8pPr marL="9060972" algn="l" defTabSz="2588849" rtl="0" eaLnBrk="1" latinLnBrk="0" hangingPunct="1">
      <a:defRPr sz="3397" kern="1200">
        <a:solidFill>
          <a:schemeClr val="tx1"/>
        </a:solidFill>
        <a:latin typeface="+mn-lt"/>
        <a:ea typeface="+mn-ea"/>
        <a:cs typeface="+mn-cs"/>
      </a:defRPr>
    </a:lvl8pPr>
    <a:lvl9pPr marL="10355397" algn="l" defTabSz="2588849" rtl="0" eaLnBrk="1" latinLnBrk="0" hangingPunct="1">
      <a:defRPr sz="339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Titel teilen – </a:t>
            </a:r>
            <a:r>
              <a:rPr lang="de-DE" dirty="0" err="1"/>
              <a:t>subtitle</a:t>
            </a:r>
            <a:r>
              <a:rPr lang="de-DE" dirty="0"/>
              <a:t> – title</a:t>
            </a:r>
          </a:p>
          <a:p>
            <a:r>
              <a:rPr lang="de-DE" dirty="0"/>
              <a:t>Weitformat</a:t>
            </a:r>
          </a:p>
          <a:p>
            <a:endParaRPr lang="de-DE" dirty="0"/>
          </a:p>
          <a:p>
            <a:r>
              <a:rPr lang="en-US" dirty="0"/>
              <a:t>Integrating Omics into Rehabilitation for Spinal Cord Injury: A Systematic Review</a:t>
            </a:r>
          </a:p>
          <a:p>
            <a:endParaRPr lang="en-US" dirty="0"/>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Among 6,021 references, 136 full-text articles were reviewed, and 23 trials (8 randomized controlled trials [RCT], 5 non-RCTs and 10 pre-post trials) were included in the current systematic review.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Fifteen trials used omics technology to explore the effectiveness of exercise and electrical muscle stimulation, three focused on dietary interventions and five used medications, hormones and cell therapies.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and metagenomics accounted for 65% of studies.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trials, mostly in exercise and electrical stimulation, showed transcriptomic changes related to mitochondrial biogenesis, oxidative metabolism and downregulation of muscle atrophy genes, with giving insights into clinical outcomes such as insulin sensitivity and cardiorespiratory fitness. Metagenomics, used throughout the interventions, looked at shifts in the microbiome composition and inflammation markers, with some associated improvements in metabolic outcomes. Proteomics and metabolomics were used in interventions with systemic effects and provided signatures linked to </a:t>
            </a:r>
            <a:r>
              <a:rPr kumimoji="0" lang="en-US" sz="3397" b="0" i="0" u="none" strike="noStrike" kern="1200" cap="none" spc="0" normalizeH="0" baseline="0" noProof="0" dirty="0" err="1">
                <a:ln>
                  <a:noFill/>
                </a:ln>
                <a:solidFill>
                  <a:prstClr val="black"/>
                </a:solidFill>
                <a:effectLst/>
                <a:uLnTx/>
                <a:uFillTx/>
                <a:latin typeface="Aptos"/>
                <a:ea typeface="+mn-ea"/>
                <a:cs typeface="+mn-cs"/>
              </a:rPr>
              <a:t>neurorecovery</a:t>
            </a:r>
            <a:r>
              <a:rPr kumimoji="0" lang="en-US" sz="3397" b="0" i="0" u="none" strike="noStrike" kern="1200" cap="none" spc="0" normalizeH="0" baseline="0" noProof="0" dirty="0">
                <a:ln>
                  <a:noFill/>
                </a:ln>
                <a:solidFill>
                  <a:prstClr val="black"/>
                </a:solidFill>
                <a:effectLst/>
                <a:uLnTx/>
                <a:uFillTx/>
                <a:latin typeface="Aptos"/>
                <a:ea typeface="+mn-ea"/>
                <a:cs typeface="+mn-cs"/>
              </a:rPr>
              <a:t>, immune modulation, and sperm motility, with some cases linking those molecular shifts to clinical benefits. Studies included were small clinical trials and 22 (96%) had moderate risk of bias (</a:t>
            </a:r>
            <a:r>
              <a:rPr kumimoji="0" lang="en-US" sz="3397" b="0" i="0" u="none" strike="noStrike" kern="1200" cap="none" spc="0" normalizeH="0" baseline="0" noProof="0" dirty="0" err="1">
                <a:ln>
                  <a:noFill/>
                </a:ln>
                <a:solidFill>
                  <a:prstClr val="black"/>
                </a:solidFill>
                <a:effectLst/>
                <a:uLnTx/>
                <a:uFillTx/>
                <a:latin typeface="Aptos"/>
                <a:ea typeface="+mn-ea"/>
                <a:cs typeface="+mn-cs"/>
              </a:rPr>
              <a:t>RoB</a:t>
            </a:r>
            <a:r>
              <a:rPr kumimoji="0" lang="en-US" sz="3397" b="0" i="0" u="none" strike="noStrike" kern="1200" cap="none" spc="0" normalizeH="0" baseline="0" noProof="0" dirty="0">
                <a:ln>
                  <a:noFill/>
                </a:ln>
                <a:solidFill>
                  <a:prstClr val="black"/>
                </a:solidFill>
                <a:effectLst/>
                <a:uLnTx/>
                <a:uFillTx/>
                <a:latin typeface="Aptos"/>
                <a:ea typeface="+mn-ea"/>
                <a:cs typeface="+mn-cs"/>
              </a:rPr>
              <a:t>). </a:t>
            </a:r>
            <a:endParaRPr kumimoji="0" lang="en-GB" sz="3397" b="0" i="0" u="none" strike="noStrike" kern="1200" cap="none" spc="0" normalizeH="0" baseline="0" noProof="0" dirty="0">
              <a:ln>
                <a:noFill/>
              </a:ln>
              <a:solidFill>
                <a:prstClr val="black"/>
              </a:solidFill>
              <a:effectLst/>
              <a:uLnTx/>
              <a:uFillTx/>
              <a:latin typeface="Aptos"/>
              <a:ea typeface="+mn-ea"/>
              <a:cs typeface="+mn-cs"/>
            </a:endParaRPr>
          </a:p>
          <a:p>
            <a:endParaRPr lang="de-DE" dirty="0"/>
          </a:p>
        </p:txBody>
      </p:sp>
      <p:sp>
        <p:nvSpPr>
          <p:cNvPr id="4" name="Foliennummernplatzhalter 3"/>
          <p:cNvSpPr>
            <a:spLocks noGrp="1"/>
          </p:cNvSpPr>
          <p:nvPr>
            <p:ph type="sldNum" sz="quarter" idx="5"/>
          </p:nvPr>
        </p:nvSpPr>
        <p:spPr/>
        <p:txBody>
          <a:bodyPr/>
          <a:lstStyle/>
          <a:p>
            <a:fld id="{7526E396-99DB-A94F-ADBD-B84E2CC5A499}" type="slidenum">
              <a:rPr lang="de-DE" smtClean="0"/>
              <a:t>1</a:t>
            </a:fld>
            <a:endParaRPr lang="de-DE"/>
          </a:p>
        </p:txBody>
      </p:sp>
    </p:spTree>
    <p:extLst>
      <p:ext uri="{BB962C8B-B14F-4D97-AF65-F5344CB8AC3E}">
        <p14:creationId xmlns:p14="http://schemas.microsoft.com/office/powerpoint/2010/main" val="159731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Titel teilen – </a:t>
            </a:r>
            <a:r>
              <a:rPr lang="de-DE" dirty="0" err="1"/>
              <a:t>subtitle</a:t>
            </a:r>
            <a:r>
              <a:rPr lang="de-DE" dirty="0"/>
              <a:t> – title</a:t>
            </a:r>
          </a:p>
          <a:p>
            <a:r>
              <a:rPr lang="de-DE" dirty="0"/>
              <a:t>Weitformat</a:t>
            </a:r>
          </a:p>
          <a:p>
            <a:endParaRPr lang="de-DE" dirty="0"/>
          </a:p>
          <a:p>
            <a:r>
              <a:rPr lang="en-US" dirty="0"/>
              <a:t>Integrating Omics into Rehabilitation for Spinal Cord Injury: A Systematic Review</a:t>
            </a:r>
          </a:p>
          <a:p>
            <a:endParaRPr lang="en-US" dirty="0"/>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Among 6,021 references, 136 full-text articles were reviewed, and 23 trials (8 randomized controlled trials [RCT], 5 non-RCTs and 10 pre-post trials) were included in the current systematic review.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Fifteen trials used omics technology to explore the effectiveness of exercise and electrical muscle stimulation, three focused on dietary interventions and five used medications, hormones and cell therapies.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and metagenomics accounted for 65% of studies.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trials, mostly in exercise and electrical stimulation, showed transcriptomic changes related to mitochondrial biogenesis, oxidative metabolism and downregulation of muscle atrophy genes, with giving insights into clinical outcomes such as insulin sensitivity and cardiorespiratory fitness. Metagenomics, used throughout the interventions, looked at shifts in the microbiome composition and inflammation markers, with some associated improvements in metabolic outcomes. Proteomics and metabolomics were used in interventions with systemic effects and provided signatures linked to </a:t>
            </a:r>
            <a:r>
              <a:rPr kumimoji="0" lang="en-US" sz="3397" b="0" i="0" u="none" strike="noStrike" kern="1200" cap="none" spc="0" normalizeH="0" baseline="0" noProof="0" dirty="0" err="1">
                <a:ln>
                  <a:noFill/>
                </a:ln>
                <a:solidFill>
                  <a:prstClr val="black"/>
                </a:solidFill>
                <a:effectLst/>
                <a:uLnTx/>
                <a:uFillTx/>
                <a:latin typeface="Aptos"/>
                <a:ea typeface="+mn-ea"/>
                <a:cs typeface="+mn-cs"/>
              </a:rPr>
              <a:t>neurorecovery</a:t>
            </a:r>
            <a:r>
              <a:rPr kumimoji="0" lang="en-US" sz="3397" b="0" i="0" u="none" strike="noStrike" kern="1200" cap="none" spc="0" normalizeH="0" baseline="0" noProof="0" dirty="0">
                <a:ln>
                  <a:noFill/>
                </a:ln>
                <a:solidFill>
                  <a:prstClr val="black"/>
                </a:solidFill>
                <a:effectLst/>
                <a:uLnTx/>
                <a:uFillTx/>
                <a:latin typeface="Aptos"/>
                <a:ea typeface="+mn-ea"/>
                <a:cs typeface="+mn-cs"/>
              </a:rPr>
              <a:t>, immune modulation, and sperm motility, with some cases linking those molecular shifts to clinical benefits. Studies included were small clinical trials and 22 (96%) had moderate risk of bias (</a:t>
            </a:r>
            <a:r>
              <a:rPr kumimoji="0" lang="en-US" sz="3397" b="0" i="0" u="none" strike="noStrike" kern="1200" cap="none" spc="0" normalizeH="0" baseline="0" noProof="0" dirty="0" err="1">
                <a:ln>
                  <a:noFill/>
                </a:ln>
                <a:solidFill>
                  <a:prstClr val="black"/>
                </a:solidFill>
                <a:effectLst/>
                <a:uLnTx/>
                <a:uFillTx/>
                <a:latin typeface="Aptos"/>
                <a:ea typeface="+mn-ea"/>
                <a:cs typeface="+mn-cs"/>
              </a:rPr>
              <a:t>RoB</a:t>
            </a:r>
            <a:r>
              <a:rPr kumimoji="0" lang="en-US" sz="3397" b="0" i="0" u="none" strike="noStrike" kern="1200" cap="none" spc="0" normalizeH="0" baseline="0" noProof="0" dirty="0">
                <a:ln>
                  <a:noFill/>
                </a:ln>
                <a:solidFill>
                  <a:prstClr val="black"/>
                </a:solidFill>
                <a:effectLst/>
                <a:uLnTx/>
                <a:uFillTx/>
                <a:latin typeface="Aptos"/>
                <a:ea typeface="+mn-ea"/>
                <a:cs typeface="+mn-cs"/>
              </a:rPr>
              <a:t>). </a:t>
            </a:r>
            <a:endParaRPr kumimoji="0" lang="en-GB" sz="3397" b="0" i="0" u="none" strike="noStrike" kern="1200" cap="none" spc="0" normalizeH="0" baseline="0" noProof="0" dirty="0">
              <a:ln>
                <a:noFill/>
              </a:ln>
              <a:solidFill>
                <a:prstClr val="black"/>
              </a:solidFill>
              <a:effectLst/>
              <a:uLnTx/>
              <a:uFillTx/>
              <a:latin typeface="Aptos"/>
              <a:ea typeface="+mn-ea"/>
              <a:cs typeface="+mn-cs"/>
            </a:endParaRPr>
          </a:p>
          <a:p>
            <a:endParaRPr lang="de-DE" dirty="0"/>
          </a:p>
        </p:txBody>
      </p:sp>
      <p:sp>
        <p:nvSpPr>
          <p:cNvPr id="4" name="Foliennummernplatzhalter 3"/>
          <p:cNvSpPr>
            <a:spLocks noGrp="1"/>
          </p:cNvSpPr>
          <p:nvPr>
            <p:ph type="sldNum" sz="quarter" idx="5"/>
          </p:nvPr>
        </p:nvSpPr>
        <p:spPr/>
        <p:txBody>
          <a:bodyPr/>
          <a:lstStyle/>
          <a:p>
            <a:fld id="{7526E396-99DB-A94F-ADBD-B84E2CC5A499}" type="slidenum">
              <a:rPr lang="de-DE" smtClean="0"/>
              <a:t>2</a:t>
            </a:fld>
            <a:endParaRPr lang="de-DE"/>
          </a:p>
        </p:txBody>
      </p:sp>
    </p:spTree>
    <p:extLst>
      <p:ext uri="{BB962C8B-B14F-4D97-AF65-F5344CB8AC3E}">
        <p14:creationId xmlns:p14="http://schemas.microsoft.com/office/powerpoint/2010/main" val="185533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1384618" y="10395331"/>
            <a:ext cx="27540083" cy="3155632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Picture Placeholder 9">
            <a:extLst>
              <a:ext uri="{FF2B5EF4-FFF2-40B4-BE49-F238E27FC236}">
                <a16:creationId xmlns:a16="http://schemas.microsoft.com/office/drawing/2014/main" id="{A637A3DB-7ABB-282B-6088-2B14D69AE996}"/>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1" name="Picture Placeholder 9">
            <a:extLst>
              <a:ext uri="{FF2B5EF4-FFF2-40B4-BE49-F238E27FC236}">
                <a16:creationId xmlns:a16="http://schemas.microsoft.com/office/drawing/2014/main" id="{55DD335D-3DC4-732E-45A5-9C4CA6FECE1C}"/>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2" name="Picture Placeholder 9">
            <a:extLst>
              <a:ext uri="{FF2B5EF4-FFF2-40B4-BE49-F238E27FC236}">
                <a16:creationId xmlns:a16="http://schemas.microsoft.com/office/drawing/2014/main" id="{827C0413-D302-18F0-CD64-907983BD6EC9}"/>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100382D7-1D1F-DB82-08A2-8CF6DE8BD228}"/>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6" name="Subtitle 2">
            <a:extLst>
              <a:ext uri="{FF2B5EF4-FFF2-40B4-BE49-F238E27FC236}">
                <a16:creationId xmlns:a16="http://schemas.microsoft.com/office/drawing/2014/main" id="{A240BA7F-0956-0DE4-5E2E-2F4E694DB7EB}"/>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161233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375533" y="10395331"/>
            <a:ext cx="13572854" cy="315949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08063" y="10395331"/>
            <a:ext cx="13591617" cy="315949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laceholder 9">
            <a:extLst>
              <a:ext uri="{FF2B5EF4-FFF2-40B4-BE49-F238E27FC236}">
                <a16:creationId xmlns:a16="http://schemas.microsoft.com/office/drawing/2014/main" id="{16318D53-1047-5F83-1673-6B8613FD407B}"/>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78E4B27E-A7CD-2CF8-295B-A3DDDC888739}"/>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4" name="Picture Placeholder 9">
            <a:extLst>
              <a:ext uri="{FF2B5EF4-FFF2-40B4-BE49-F238E27FC236}">
                <a16:creationId xmlns:a16="http://schemas.microsoft.com/office/drawing/2014/main" id="{E475DA70-2B4F-378B-5C32-BAA09B36D2E0}"/>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5" name="Picture Placeholder 9">
            <a:extLst>
              <a:ext uri="{FF2B5EF4-FFF2-40B4-BE49-F238E27FC236}">
                <a16:creationId xmlns:a16="http://schemas.microsoft.com/office/drawing/2014/main" id="{47962359-09D1-BE7C-D471-B1E9DE511633}"/>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6" name="Subtitle 2">
            <a:extLst>
              <a:ext uri="{FF2B5EF4-FFF2-40B4-BE49-F238E27FC236}">
                <a16:creationId xmlns:a16="http://schemas.microsoft.com/office/drawing/2014/main" id="{6B3C0741-E63E-F440-58DE-C68607FE9F58}"/>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188160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0" name="Picture Placeholder 9">
            <a:extLst>
              <a:ext uri="{FF2B5EF4-FFF2-40B4-BE49-F238E27FC236}">
                <a16:creationId xmlns:a16="http://schemas.microsoft.com/office/drawing/2014/main" id="{114F6B89-7EC1-19FC-3C0C-3FDFC0317A26}"/>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1" name="Picture Placeholder 9">
            <a:extLst>
              <a:ext uri="{FF2B5EF4-FFF2-40B4-BE49-F238E27FC236}">
                <a16:creationId xmlns:a16="http://schemas.microsoft.com/office/drawing/2014/main" id="{D126D762-CE55-AFFC-C5FD-88FA8FD2E262}"/>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2" name="Picture Placeholder 9">
            <a:extLst>
              <a:ext uri="{FF2B5EF4-FFF2-40B4-BE49-F238E27FC236}">
                <a16:creationId xmlns:a16="http://schemas.microsoft.com/office/drawing/2014/main" id="{5BF42A6A-A8EE-104C-B2A1-EE0D5C390F62}"/>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84AF2B7F-0900-3813-35A6-455E9B97D0D3}"/>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4" name="Subtitle 2">
            <a:extLst>
              <a:ext uri="{FF2B5EF4-FFF2-40B4-BE49-F238E27FC236}">
                <a16:creationId xmlns:a16="http://schemas.microsoft.com/office/drawing/2014/main" id="{F52592B8-E197-0B52-6B36-20DDDB67820E}"/>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38778968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2303B6C7-E07D-011B-6D77-9E53C30EBE40}"/>
              </a:ext>
            </a:extLst>
          </p:cNvPr>
          <p:cNvSpPr/>
          <p:nvPr userDrawn="1"/>
        </p:nvSpPr>
        <p:spPr>
          <a:xfrm flipV="1">
            <a:off x="647308" y="0"/>
            <a:ext cx="28980594" cy="9837135"/>
          </a:xfrm>
          <a:prstGeom prst="round2SameRect">
            <a:avLst>
              <a:gd name="adj1" fmla="val 8505"/>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CH" sz="14427"/>
          </a:p>
        </p:txBody>
      </p:sp>
      <p:sp>
        <p:nvSpPr>
          <p:cNvPr id="2" name="Title Placeholder 1"/>
          <p:cNvSpPr>
            <a:spLocks noGrp="1"/>
          </p:cNvSpPr>
          <p:nvPr>
            <p:ph type="title"/>
          </p:nvPr>
        </p:nvSpPr>
        <p:spPr>
          <a:xfrm>
            <a:off x="1384618" y="3903844"/>
            <a:ext cx="27540083" cy="4319150"/>
          </a:xfrm>
          <a:prstGeom prst="rect">
            <a:avLst/>
          </a:prstGeom>
        </p:spPr>
        <p:txBody>
          <a:bodyPr vert="horz" lIns="0" tIns="0" rIns="0" bIns="0" rtlCol="0" anchor="b">
            <a:noAutofit/>
          </a:bodyPr>
          <a:lstStyle/>
          <a:p>
            <a:r>
              <a:rPr lang="de-DE"/>
              <a:t>Mastertitelformat bearbeiten</a:t>
            </a:r>
            <a:endParaRPr lang="en-US" dirty="0"/>
          </a:p>
        </p:txBody>
      </p:sp>
      <p:sp>
        <p:nvSpPr>
          <p:cNvPr id="3" name="Text Placeholder 2"/>
          <p:cNvSpPr>
            <a:spLocks noGrp="1"/>
          </p:cNvSpPr>
          <p:nvPr>
            <p:ph type="body" idx="1"/>
          </p:nvPr>
        </p:nvSpPr>
        <p:spPr>
          <a:xfrm>
            <a:off x="1384618" y="10479470"/>
            <a:ext cx="27540083" cy="31472188"/>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724312081"/>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8" r:id="rId3"/>
  </p:sldLayoutIdLst>
  <p:txStyles>
    <p:titleStyle>
      <a:lvl1pPr algn="l" defTabSz="3027035" rtl="0" eaLnBrk="1" latinLnBrk="0" hangingPunct="1">
        <a:lnSpc>
          <a:spcPct val="90000"/>
        </a:lnSpc>
        <a:spcBef>
          <a:spcPct val="0"/>
        </a:spcBef>
        <a:buNone/>
        <a:defRPr sz="7927" b="1" kern="1200">
          <a:solidFill>
            <a:schemeClr val="tx1"/>
          </a:solidFill>
          <a:latin typeface="+mj-lt"/>
          <a:ea typeface="+mj-ea"/>
          <a:cs typeface="+mj-cs"/>
        </a:defRPr>
      </a:lvl1pPr>
    </p:titleStyle>
    <p:body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p:bodyStyle>
    <p:otherStyle>
      <a:defPPr>
        <a:defRPr lang="en-US"/>
      </a:defPPr>
      <a:lvl1pPr marL="0" algn="l" defTabSz="3027035" rtl="0" eaLnBrk="1" latinLnBrk="0" hangingPunct="1">
        <a:defRPr sz="5959" kern="1200">
          <a:solidFill>
            <a:schemeClr val="tx1"/>
          </a:solidFill>
          <a:latin typeface="+mn-lt"/>
          <a:ea typeface="+mn-ea"/>
          <a:cs typeface="+mn-cs"/>
        </a:defRPr>
      </a:lvl1pPr>
      <a:lvl2pPr marL="1513517" algn="l" defTabSz="3027035" rtl="0" eaLnBrk="1" latinLnBrk="0" hangingPunct="1">
        <a:defRPr sz="5959" kern="1200">
          <a:solidFill>
            <a:schemeClr val="tx1"/>
          </a:solidFill>
          <a:latin typeface="+mn-lt"/>
          <a:ea typeface="+mn-ea"/>
          <a:cs typeface="+mn-cs"/>
        </a:defRPr>
      </a:lvl2pPr>
      <a:lvl3pPr marL="3027035" algn="l" defTabSz="3027035" rtl="0" eaLnBrk="1" latinLnBrk="0" hangingPunct="1">
        <a:defRPr sz="5959" kern="1200">
          <a:solidFill>
            <a:schemeClr val="tx1"/>
          </a:solidFill>
          <a:latin typeface="+mn-lt"/>
          <a:ea typeface="+mn-ea"/>
          <a:cs typeface="+mn-cs"/>
        </a:defRPr>
      </a:lvl3pPr>
      <a:lvl4pPr marL="4540552" algn="l" defTabSz="3027035" rtl="0" eaLnBrk="1" latinLnBrk="0" hangingPunct="1">
        <a:defRPr sz="5959" kern="1200">
          <a:solidFill>
            <a:schemeClr val="tx1"/>
          </a:solidFill>
          <a:latin typeface="+mn-lt"/>
          <a:ea typeface="+mn-ea"/>
          <a:cs typeface="+mn-cs"/>
        </a:defRPr>
      </a:lvl4pPr>
      <a:lvl5pPr marL="6054070" algn="l" defTabSz="3027035" rtl="0" eaLnBrk="1" latinLnBrk="0" hangingPunct="1">
        <a:defRPr sz="5959" kern="1200">
          <a:solidFill>
            <a:schemeClr val="tx1"/>
          </a:solidFill>
          <a:latin typeface="+mn-lt"/>
          <a:ea typeface="+mn-ea"/>
          <a:cs typeface="+mn-cs"/>
        </a:defRPr>
      </a:lvl5pPr>
      <a:lvl6pPr marL="7567587" algn="l" defTabSz="3027035" rtl="0" eaLnBrk="1" latinLnBrk="0" hangingPunct="1">
        <a:defRPr sz="5959" kern="1200">
          <a:solidFill>
            <a:schemeClr val="tx1"/>
          </a:solidFill>
          <a:latin typeface="+mn-lt"/>
          <a:ea typeface="+mn-ea"/>
          <a:cs typeface="+mn-cs"/>
        </a:defRPr>
      </a:lvl6pPr>
      <a:lvl7pPr marL="9081104" algn="l" defTabSz="3027035" rtl="0" eaLnBrk="1" latinLnBrk="0" hangingPunct="1">
        <a:defRPr sz="5959" kern="1200">
          <a:solidFill>
            <a:schemeClr val="tx1"/>
          </a:solidFill>
          <a:latin typeface="+mn-lt"/>
          <a:ea typeface="+mn-ea"/>
          <a:cs typeface="+mn-cs"/>
        </a:defRPr>
      </a:lvl7pPr>
      <a:lvl8pPr marL="10594622" algn="l" defTabSz="3027035" rtl="0" eaLnBrk="1" latinLnBrk="0" hangingPunct="1">
        <a:defRPr sz="5959" kern="1200">
          <a:solidFill>
            <a:schemeClr val="tx1"/>
          </a:solidFill>
          <a:latin typeface="+mn-lt"/>
          <a:ea typeface="+mn-ea"/>
          <a:cs typeface="+mn-cs"/>
        </a:defRPr>
      </a:lvl8pPr>
      <a:lvl9pPr marL="12108139" algn="l" defTabSz="3027035" rtl="0" eaLnBrk="1" latinLnBrk="0" hangingPunct="1">
        <a:defRPr sz="595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548" userDrawn="1">
          <p15:clr>
            <a:srgbClr val="F26B43"/>
          </p15:clr>
        </p15:guide>
        <p15:guide id="2" pos="866" userDrawn="1">
          <p15:clr>
            <a:srgbClr val="F26B43"/>
          </p15:clr>
        </p15:guide>
        <p15:guide id="3" pos="18205" userDrawn="1">
          <p15:clr>
            <a:srgbClr val="F26B43"/>
          </p15:clr>
        </p15:guide>
        <p15:guide id="4" orient="horz" pos="2645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1.wdp"/><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svg"/><Relationship Id="rId40" Type="http://schemas.openxmlformats.org/officeDocument/2006/relationships/image" Target="../media/image37.sv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8.png"/><Relationship Id="rId19" Type="http://schemas.openxmlformats.org/officeDocument/2006/relationships/image" Target="../media/image16.svg"/><Relationship Id="rId31"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image" Target="../media/image33.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2.svg"/><Relationship Id="rId2" Type="http://schemas.openxmlformats.org/officeDocument/2006/relationships/notesSlide" Target="../notesSlides/notesSlide2.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1.wdp"/><Relationship Id="rId24" Type="http://schemas.openxmlformats.org/officeDocument/2006/relationships/image" Target="../media/image21.png"/><Relationship Id="rId32"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5.png"/><Relationship Id="rId10" Type="http://schemas.openxmlformats.org/officeDocument/2006/relationships/image" Target="../media/image8.png"/><Relationship Id="rId19" Type="http://schemas.openxmlformats.org/officeDocument/2006/relationships/image" Target="../media/image16.svg"/><Relationship Id="rId31"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207D-4C42-9AC3-F22D-A9312BE26B26}"/>
              </a:ext>
            </a:extLst>
          </p:cNvPr>
          <p:cNvSpPr>
            <a:spLocks noGrp="1"/>
          </p:cNvSpPr>
          <p:nvPr>
            <p:ph type="title"/>
          </p:nvPr>
        </p:nvSpPr>
        <p:spPr>
          <a:xfrm>
            <a:off x="1452867" y="3227957"/>
            <a:ext cx="27497990" cy="2870456"/>
          </a:xfrm>
        </p:spPr>
        <p:txBody>
          <a:bodyPr/>
          <a:lstStyle/>
          <a:p>
            <a:pPr algn="ctr"/>
            <a:r>
              <a:rPr lang="en-US" sz="9800" dirty="0"/>
              <a:t>Implementing Omics Technologies to Analyze Rehabilitation Strategies in Spinal Cord Injury</a:t>
            </a:r>
            <a:endParaRPr lang="en-GB" sz="9800" dirty="0"/>
          </a:p>
        </p:txBody>
      </p:sp>
      <p:sp>
        <p:nvSpPr>
          <p:cNvPr id="11" name="Content Placeholder 10">
            <a:extLst>
              <a:ext uri="{FF2B5EF4-FFF2-40B4-BE49-F238E27FC236}">
                <a16:creationId xmlns:a16="http://schemas.microsoft.com/office/drawing/2014/main" id="{76393A5A-9A0D-095B-FC87-053BC6983780}"/>
              </a:ext>
            </a:extLst>
          </p:cNvPr>
          <p:cNvSpPr>
            <a:spLocks noGrp="1"/>
          </p:cNvSpPr>
          <p:nvPr>
            <p:ph sz="half" idx="1"/>
          </p:nvPr>
        </p:nvSpPr>
        <p:spPr>
          <a:xfrm>
            <a:off x="1418612" y="20772453"/>
            <a:ext cx="27524146" cy="744560"/>
          </a:xfrm>
        </p:spPr>
        <p:txBody>
          <a:bodyPr/>
          <a:lstStyle/>
          <a:p>
            <a:pPr algn="ctr"/>
            <a:r>
              <a:rPr lang="en-GB" sz="4800" dirty="0"/>
              <a:t>Main Results</a:t>
            </a:r>
          </a:p>
        </p:txBody>
      </p:sp>
      <p:sp>
        <p:nvSpPr>
          <p:cNvPr id="17" name="Content Placeholder 16">
            <a:extLst>
              <a:ext uri="{FF2B5EF4-FFF2-40B4-BE49-F238E27FC236}">
                <a16:creationId xmlns:a16="http://schemas.microsoft.com/office/drawing/2014/main" id="{0DCE6E4C-2A70-D3D3-AA76-DA1D8658259E}"/>
              </a:ext>
            </a:extLst>
          </p:cNvPr>
          <p:cNvSpPr>
            <a:spLocks noGrp="1"/>
          </p:cNvSpPr>
          <p:nvPr>
            <p:ph sz="half" idx="2"/>
          </p:nvPr>
        </p:nvSpPr>
        <p:spPr>
          <a:xfrm>
            <a:off x="17297618" y="14294995"/>
            <a:ext cx="11640255" cy="6530598"/>
          </a:xfrm>
        </p:spPr>
        <p:txBody>
          <a:bodyPr/>
          <a:lstStyle/>
          <a:p>
            <a:pPr algn="ctr"/>
            <a:r>
              <a:rPr lang="en-GB" sz="4800" noProof="0" dirty="0"/>
              <a:t>Methods</a:t>
            </a:r>
            <a:endParaRPr lang="en-GB" sz="5400" noProof="0" dirty="0"/>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Three databases (Embase, Medline, Web of Science) were searched. Two reviewers independently screened, extracted data and assessed risk of bias (</a:t>
            </a:r>
            <a:r>
              <a:rPr kumimoji="0" lang="en-US" sz="3200" b="0" i="0" u="none" strike="noStrike" kern="1200" cap="none" spc="0" normalizeH="0" baseline="0" noProof="0" dirty="0" err="1">
                <a:ln>
                  <a:noFill/>
                </a:ln>
                <a:solidFill>
                  <a:prstClr val="black"/>
                </a:solidFill>
                <a:effectLst/>
                <a:uLnTx/>
                <a:uFillTx/>
                <a:latin typeface="+mj-lt"/>
                <a:ea typeface="+mn-ea"/>
                <a:cs typeface="+mn-cs"/>
              </a:rPr>
              <a:t>RoB</a:t>
            </a:r>
            <a:r>
              <a:rPr kumimoji="0" lang="en-US" sz="3200" b="0" i="0" u="none" strike="noStrike" kern="1200" cap="none" spc="0" normalizeH="0" baseline="0" noProof="0" dirty="0">
                <a:ln>
                  <a:noFill/>
                </a:ln>
                <a:solidFill>
                  <a:prstClr val="black"/>
                </a:solidFill>
                <a:effectLst/>
                <a:uLnTx/>
                <a:uFillTx/>
                <a:latin typeface="+mj-lt"/>
                <a:ea typeface="+mn-ea"/>
                <a:cs typeface="+mn-cs"/>
              </a:rPr>
              <a:t>) (National Heart Lung and Blood Institute Quality Assessment Tool).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sz="3200" b="1" noProof="0" dirty="0">
                <a:solidFill>
                  <a:prstClr val="black"/>
                </a:solidFill>
                <a:latin typeface="+mj-lt"/>
              </a:rPr>
              <a:t>Inclusion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sz="3200" dirty="0">
                <a:solidFill>
                  <a:prstClr val="black"/>
                </a:solidFill>
                <a:latin typeface="+mj-lt"/>
              </a:rPr>
              <a:t>Age ≥18 years; traumatic SCI; assessed outcomes through omics; published in peer-reviewed journal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sz="3200" b="1" noProof="0" dirty="0">
                <a:solidFill>
                  <a:prstClr val="black"/>
                </a:solidFill>
                <a:latin typeface="+mj-lt"/>
              </a:rPr>
              <a:t>Exclusion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sz="3200" dirty="0">
                <a:solidFill>
                  <a:prstClr val="black"/>
                </a:solidFill>
                <a:latin typeface="+mj-lt"/>
              </a:rPr>
              <a:t>Animal studies, reviews, commentaries, and conference abstracts</a:t>
            </a:r>
            <a:endParaRPr lang="en-US" sz="1600" kern="0" dirty="0">
              <a:effectLst/>
              <a:latin typeface="Arial" panose="020B0604020202020204" pitchFamily="34" charset="0"/>
              <a:ea typeface="Times New Roman" panose="02020603050405020304" pitchFamily="18" charset="0"/>
            </a:endParaRPr>
          </a:p>
        </p:txBody>
      </p:sp>
      <p:pic>
        <p:nvPicPr>
          <p:cNvPr id="23" name="Picture Placeholder 22">
            <a:extLst>
              <a:ext uri="{FF2B5EF4-FFF2-40B4-BE49-F238E27FC236}">
                <a16:creationId xmlns:a16="http://schemas.microsoft.com/office/drawing/2014/main" id="{4AFE826F-6D85-B6F8-FCEC-D9837FADD7D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t="6364" b="6364"/>
          <a:stretch>
            <a:fillRect/>
          </a:stretch>
        </p:blipFill>
        <p:spPr>
          <a:xfrm>
            <a:off x="9392074" y="568641"/>
            <a:ext cx="6453952" cy="2149386"/>
          </a:xfrm>
        </p:spPr>
      </p:pic>
      <p:pic>
        <p:nvPicPr>
          <p:cNvPr id="25" name="Picture Placeholder 24">
            <a:extLst>
              <a:ext uri="{FF2B5EF4-FFF2-40B4-BE49-F238E27FC236}">
                <a16:creationId xmlns:a16="http://schemas.microsoft.com/office/drawing/2014/main" id="{9ED2DE43-CA9B-69C4-F9E4-CC714DE1F2A3}"/>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t="6364" b="6364"/>
          <a:stretch>
            <a:fillRect/>
          </a:stretch>
        </p:blipFill>
        <p:spPr>
          <a:xfrm>
            <a:off x="15846026" y="539575"/>
            <a:ext cx="6453952" cy="2149386"/>
          </a:xfrm>
        </p:spPr>
      </p:pic>
      <p:sp>
        <p:nvSpPr>
          <p:cNvPr id="16" name="Subtitle 15">
            <a:extLst>
              <a:ext uri="{FF2B5EF4-FFF2-40B4-BE49-F238E27FC236}">
                <a16:creationId xmlns:a16="http://schemas.microsoft.com/office/drawing/2014/main" id="{CD293C7E-406E-AA4F-0093-8C365A4B41DC}"/>
              </a:ext>
            </a:extLst>
          </p:cNvPr>
          <p:cNvSpPr>
            <a:spLocks noGrp="1"/>
          </p:cNvSpPr>
          <p:nvPr>
            <p:ph type="subTitle" idx="17"/>
          </p:nvPr>
        </p:nvSpPr>
        <p:spPr>
          <a:xfrm>
            <a:off x="1374775" y="6399986"/>
            <a:ext cx="27834090" cy="1208235"/>
          </a:xfrm>
        </p:spPr>
        <p:txBody>
          <a:bodyPr/>
          <a:lstStyle/>
          <a:p>
            <a:r>
              <a:rPr lang="en-GB" sz="3810" spc="-142" dirty="0"/>
              <a:t>Alexander Stacul</a:t>
            </a:r>
            <a:r>
              <a:rPr lang="en-GB" sz="3810" spc="-142" baseline="30000" dirty="0"/>
              <a:t>1,2</a:t>
            </a:r>
            <a:r>
              <a:rPr lang="en-GB" sz="3810" spc="-142" dirty="0"/>
              <a:t>, Ezra Valido</a:t>
            </a:r>
            <a:r>
              <a:rPr lang="en-GB" sz="3810" spc="-142" baseline="30000" dirty="0"/>
              <a:t>1</a:t>
            </a:r>
            <a:r>
              <a:rPr lang="en-GB" sz="3810" spc="-142" dirty="0"/>
              <a:t>, Nicole Nyfeler</a:t>
            </a:r>
            <a:r>
              <a:rPr lang="en-GB" sz="3810" spc="-142" baseline="30000" dirty="0"/>
              <a:t>1</a:t>
            </a:r>
            <a:r>
              <a:rPr lang="en-GB" sz="3810" spc="-142" dirty="0"/>
              <a:t>, Alessandro Bertolo</a:t>
            </a:r>
            <a:r>
              <a:rPr lang="en-GB" sz="3810" spc="-142" baseline="30000" dirty="0"/>
              <a:t>1,3</a:t>
            </a:r>
            <a:r>
              <a:rPr lang="en-GB" sz="3810" spc="-142" dirty="0"/>
              <a:t>, Ramona Maria Zeh</a:t>
            </a:r>
            <a:r>
              <a:rPr lang="en-GB" sz="3810" spc="-142" baseline="30000" dirty="0"/>
              <a:t>1</a:t>
            </a:r>
            <a:r>
              <a:rPr lang="en-GB" sz="3810" spc="-142" dirty="0"/>
              <a:t>, Andrea Fontana</a:t>
            </a:r>
            <a:r>
              <a:rPr lang="en-GB" sz="3810" spc="-142" baseline="30000" dirty="0"/>
              <a:t>4</a:t>
            </a:r>
            <a:r>
              <a:rPr lang="en-GB" sz="3810" spc="-142" dirty="0"/>
              <a:t>, Carla Sabariego</a:t>
            </a:r>
            <a:r>
              <a:rPr lang="en-GB" sz="3810" spc="-142" baseline="30000" dirty="0"/>
              <a:t>1,5,6</a:t>
            </a:r>
            <a:r>
              <a:rPr lang="en-GB" sz="3810" spc="-142" dirty="0"/>
              <a:t>, Jürgen Pannek</a:t>
            </a:r>
            <a:r>
              <a:rPr lang="en-GB" sz="3810" spc="-142" baseline="30000" dirty="0"/>
              <a:t>4,7</a:t>
            </a:r>
            <a:r>
              <a:rPr lang="en-GB" sz="3810" spc="-142" dirty="0"/>
              <a:t>, Jörg Krebs</a:t>
            </a:r>
            <a:r>
              <a:rPr lang="en-GB" sz="3810" spc="-142" baseline="30000" dirty="0"/>
              <a:t>4</a:t>
            </a:r>
            <a:r>
              <a:rPr lang="en-GB" sz="3810" spc="-142" dirty="0"/>
              <a:t>, Margaret Hund</a:t>
            </a:r>
            <a:r>
              <a:rPr lang="en-GB" sz="3810" spc="-142" baseline="30000" dirty="0"/>
              <a:t>8</a:t>
            </a:r>
            <a:r>
              <a:rPr lang="en-GB" sz="3810" spc="-142" dirty="0"/>
              <a:t>, Xavier Jordan</a:t>
            </a:r>
            <a:r>
              <a:rPr lang="en-GB" sz="3810" spc="-142" baseline="30000" dirty="0"/>
              <a:t>9</a:t>
            </a:r>
            <a:r>
              <a:rPr lang="en-GB" sz="3810" spc="-142" dirty="0"/>
              <a:t>, Onur Boyman</a:t>
            </a:r>
            <a:r>
              <a:rPr lang="en-GB" sz="3810" spc="-142" baseline="30000" dirty="0"/>
              <a:t>10,11</a:t>
            </a:r>
            <a:r>
              <a:rPr lang="en-GB" sz="3810" spc="-142" dirty="0"/>
              <a:t>, Alexander Leichtle</a:t>
            </a:r>
            <a:r>
              <a:rPr lang="en-GB" sz="3810" spc="-142" baseline="30000" dirty="0"/>
              <a:t>12</a:t>
            </a:r>
            <a:r>
              <a:rPr lang="en-GB" sz="3810" spc="-142" dirty="0"/>
              <a:t>, Marija Glisic</a:t>
            </a:r>
            <a:r>
              <a:rPr lang="en-GB" sz="3810" spc="-142" baseline="30000" dirty="0"/>
              <a:t>1,3</a:t>
            </a:r>
            <a:r>
              <a:rPr lang="en-GB" sz="3810" spc="-142" dirty="0"/>
              <a:t> and Jivko Stoyanov</a:t>
            </a:r>
            <a:r>
              <a:rPr lang="en-GB" sz="3810" spc="-142" baseline="30000" dirty="0"/>
              <a:t>1,3</a:t>
            </a:r>
            <a:r>
              <a:rPr lang="en-GB" sz="3600" spc="-142" baseline="30000" dirty="0"/>
              <a:t> </a:t>
            </a:r>
            <a:endParaRPr lang="en-GB" sz="1800" spc="-142" baseline="30000" dirty="0"/>
          </a:p>
          <a:p>
            <a:pPr>
              <a:lnSpc>
                <a:spcPct val="200000"/>
              </a:lnSpc>
            </a:pPr>
            <a:endParaRPr lang="en-GB" sz="3810" spc="-142" dirty="0"/>
          </a:p>
        </p:txBody>
      </p:sp>
      <p:pic>
        <p:nvPicPr>
          <p:cNvPr id="3" name="Picture Placeholder 24">
            <a:extLst>
              <a:ext uri="{FF2B5EF4-FFF2-40B4-BE49-F238E27FC236}">
                <a16:creationId xmlns:a16="http://schemas.microsoft.com/office/drawing/2014/main" id="{3280FE18-D299-CECC-EC40-D81BC9EA0C1A}"/>
              </a:ext>
            </a:extLst>
          </p:cNvPr>
          <p:cNvPicPr>
            <a:picLocks noChangeAspect="1"/>
          </p:cNvPicPr>
          <p:nvPr/>
        </p:nvPicPr>
        <p:blipFill>
          <a:blip r:embed="rId7">
            <a:extLst>
              <a:ext uri="{96DAC541-7B7A-43D3-8B79-37D633B846F1}">
                <asvg:svgBlip xmlns:asvg="http://schemas.microsoft.com/office/drawing/2016/SVG/main" r:embed="rId8"/>
              </a:ext>
            </a:extLst>
          </a:blip>
          <a:srcRect t="5249" b="5249"/>
          <a:stretch/>
        </p:blipFill>
        <p:spPr>
          <a:xfrm>
            <a:off x="22675958" y="539575"/>
            <a:ext cx="6453952" cy="2149386"/>
          </a:xfrm>
          <a:prstGeom prst="rect">
            <a:avLst/>
          </a:prstGeom>
        </p:spPr>
      </p:pic>
      <p:sp>
        <p:nvSpPr>
          <p:cNvPr id="8" name="Content Placeholder 16">
            <a:extLst>
              <a:ext uri="{FF2B5EF4-FFF2-40B4-BE49-F238E27FC236}">
                <a16:creationId xmlns:a16="http://schemas.microsoft.com/office/drawing/2014/main" id="{8F091A05-E972-2DC0-645A-CDBC5994453C}"/>
              </a:ext>
            </a:extLst>
          </p:cNvPr>
          <p:cNvSpPr txBox="1">
            <a:spLocks/>
          </p:cNvSpPr>
          <p:nvPr/>
        </p:nvSpPr>
        <p:spPr>
          <a:xfrm>
            <a:off x="32760643" y="23294976"/>
            <a:ext cx="13465434" cy="7740986"/>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4800" dirty="0"/>
              <a:t>Conclusion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Omics technologies (particularly transcriptomics and metagenomics) are increasingly</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Exercise and electrical stimulation were the most common interventions studied. </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These approaches consistently showed upregulation of beneficial regulators and downregulation of atrophy markers, supporting muscle remodeling, oxidative metabolism, and insulin sensitivity.</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Metagenomic studies revealed that both exercise and dietary interventions can reshape the gut and urinary microbiota, reducing pro-inflammatory bacteria and enhancing microbial diversity, which is linked to improved bowel function and systemic inflammation control.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Epigenomic analyses highlighted long-term molecular adaptations, like DNA demethylation, which may offer a predictive biomarker of sustained benefit from interventions like functional electrical stimulation.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Proteomics and metabolomics helped identify systemic biomarkers associated with neurological recovery, hormonal modulation, and response to cell-based therapies, opening avenues for personalized monitoring of systemic health</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a:t>
            </a:r>
            <a:r>
              <a:rPr kumimoji="0" lang="en-US" sz="3200" b="0" i="0" u="none" strike="noStrike" kern="1200" cap="none" spc="0" normalizeH="0" baseline="0" noProof="0" dirty="0" err="1">
                <a:ln>
                  <a:noFill/>
                </a:ln>
                <a:solidFill>
                  <a:prstClr val="black"/>
                </a:solidFill>
                <a:effectLst/>
                <a:uLnTx/>
                <a:uFillTx/>
                <a:latin typeface="+mj-lt"/>
                <a:ea typeface="+mn-ea"/>
                <a:cs typeface="+mn-cs"/>
              </a:rPr>
              <a:t>linical</a:t>
            </a:r>
            <a:r>
              <a:rPr kumimoji="0" lang="en-US" sz="3200" b="0" i="0" u="none" strike="noStrike" kern="1200" cap="none" spc="0" normalizeH="0" baseline="0" noProof="0" dirty="0">
                <a:ln>
                  <a:noFill/>
                </a:ln>
                <a:solidFill>
                  <a:prstClr val="black"/>
                </a:solidFill>
                <a:effectLst/>
                <a:uLnTx/>
                <a:uFillTx/>
                <a:latin typeface="+mj-lt"/>
                <a:ea typeface="+mn-ea"/>
                <a:cs typeface="+mn-cs"/>
              </a:rPr>
              <a:t> potential: Omics-derived molecular profiles may enable early detection of recovery-relevant biological changes, even before clinical improvements are measurable—supporting the future development of precision rehabilitation strategies.</a:t>
            </a:r>
            <a:endParaRPr lang="en-GB" sz="4800" noProof="0" dirty="0"/>
          </a:p>
        </p:txBody>
      </p:sp>
      <p:pic>
        <p:nvPicPr>
          <p:cNvPr id="1026" name="Picture 2" descr="ISCoS 2025 Logo">
            <a:extLst>
              <a:ext uri="{FF2B5EF4-FFF2-40B4-BE49-F238E27FC236}">
                <a16:creationId xmlns:a16="http://schemas.microsoft.com/office/drawing/2014/main" id="{882538F6-2DE4-4730-D60D-7E342B53F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561" y="17133"/>
            <a:ext cx="3251080" cy="327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2550E9-FBD8-77D9-B09D-CDBDCACCCD1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6543" b="98730" l="9961" r="45313">
                        <a14:foregroundMark x1="15723" y1="7422" x2="30371" y2="2441"/>
                        <a14:foregroundMark x1="30371" y1="2441" x2="39746" y2="1172"/>
                        <a14:foregroundMark x1="39746" y1="1172" x2="48145" y2="2246"/>
                        <a14:foregroundMark x1="48145" y1="2246" x2="52148" y2="8398"/>
                        <a14:foregroundMark x1="52148" y1="8398" x2="46680" y2="16016"/>
                        <a14:foregroundMark x1="46680" y1="16016" x2="34766" y2="18945"/>
                        <a14:foregroundMark x1="34766" y1="18945" x2="31348" y2="26758"/>
                        <a14:foregroundMark x1="31348" y1="26758" x2="43652" y2="72168"/>
                        <a14:foregroundMark x1="43652" y1="72168" x2="37695" y2="85547"/>
                        <a14:foregroundMark x1="37695" y1="85547" x2="17676" y2="99316"/>
                        <a14:foregroundMark x1="17676" y1="99316" x2="7910" y2="95410"/>
                        <a14:foregroundMark x1="7910" y1="95410" x2="15039" y2="45996"/>
                        <a14:foregroundMark x1="15039" y1="45996" x2="8789" y2="18652"/>
                        <a14:foregroundMark x1="8789" y1="18652" x2="12598" y2="10352"/>
                        <a14:foregroundMark x1="12598" y1="10352" x2="16504" y2="6543"/>
                        <a14:foregroundMark x1="24023" y1="56738" x2="23145" y2="60449"/>
                        <a14:foregroundMark x1="23145" y1="60449" x2="27637" y2="63867"/>
                        <a14:foregroundMark x1="27637" y1="63867" x2="28125" y2="56738"/>
                        <a14:foregroundMark x1="28125" y1="56738" x2="22559" y2="57910"/>
                        <a14:foregroundMark x1="22559" y1="57910" x2="22754" y2="60254"/>
                        <a14:foregroundMark x1="12988" y1="85156" x2="11133" y2="90723"/>
                        <a14:foregroundMark x1="11133" y1="90723" x2="20898" y2="96387"/>
                        <a14:foregroundMark x1="20898" y1="96387" x2="25098" y2="85352"/>
                        <a14:foregroundMark x1="25098" y1="85352" x2="11328" y2="86816"/>
                        <a14:foregroundMark x1="11328" y1="86816" x2="9961" y2="90234"/>
                        <a14:foregroundMark x1="21387" y1="98730" x2="16602" y2="99316"/>
                        <a14:foregroundMark x1="16602" y1="99316" x2="13184" y2="94043"/>
                        <a14:foregroundMark x1="13184" y1="94043" x2="18652" y2="90918"/>
                        <a14:foregroundMark x1="18652" y1="90918" x2="20313" y2="96484"/>
                        <a14:foregroundMark x1="20313" y1="96484" x2="19141" y2="98730"/>
                      </a14:backgroundRemoval>
                    </a14:imgEffect>
                  </a14:imgLayer>
                </a14:imgProps>
              </a:ext>
              <a:ext uri="{28A0092B-C50C-407E-A947-70E740481C1C}">
                <a14:useLocalDpi xmlns:a14="http://schemas.microsoft.com/office/drawing/2010/main" val="0"/>
              </a:ext>
            </a:extLst>
          </a:blip>
          <a:srcRect l="10488" r="50814"/>
          <a:stretch/>
        </p:blipFill>
        <p:spPr bwMode="auto">
          <a:xfrm>
            <a:off x="1380969" y="10923682"/>
            <a:ext cx="431587" cy="1115269"/>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16">
            <a:extLst>
              <a:ext uri="{FF2B5EF4-FFF2-40B4-BE49-F238E27FC236}">
                <a16:creationId xmlns:a16="http://schemas.microsoft.com/office/drawing/2014/main" id="{FE815200-5884-AF4F-EFEF-87FDC422C52B}"/>
              </a:ext>
            </a:extLst>
          </p:cNvPr>
          <p:cNvSpPr txBox="1">
            <a:spLocks/>
          </p:cNvSpPr>
          <p:nvPr/>
        </p:nvSpPr>
        <p:spPr>
          <a:xfrm>
            <a:off x="17262237" y="10360538"/>
            <a:ext cx="11631894" cy="333026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Objectives</a:t>
            </a:r>
            <a:endParaRPr lang="en-GB" sz="5400" dirty="0"/>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Give a comprehensive overview of omics technologies used in analyzing rehabilitation interventions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Effectiveness of different interventions in SCI rehabilitation, where omics technologies are used to assess biological changes triggered by rehabilitation strategies and assess molecular outcomes.</a:t>
            </a:r>
            <a:endParaRPr lang="en-GB" sz="3200" noProof="0" dirty="0">
              <a:latin typeface="+mj-lt"/>
            </a:endParaRPr>
          </a:p>
        </p:txBody>
      </p:sp>
      <p:sp>
        <p:nvSpPr>
          <p:cNvPr id="28" name="Content Placeholder 16">
            <a:extLst>
              <a:ext uri="{FF2B5EF4-FFF2-40B4-BE49-F238E27FC236}">
                <a16:creationId xmlns:a16="http://schemas.microsoft.com/office/drawing/2014/main" id="{E547D765-C4EB-04F8-F0EE-4FF3FE1FD29F}"/>
              </a:ext>
            </a:extLst>
          </p:cNvPr>
          <p:cNvSpPr txBox="1">
            <a:spLocks/>
          </p:cNvSpPr>
          <p:nvPr/>
        </p:nvSpPr>
        <p:spPr>
          <a:xfrm>
            <a:off x="1400019" y="10331041"/>
            <a:ext cx="11615696" cy="10209494"/>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Background</a:t>
            </a:r>
            <a:endParaRPr lang="en-GB" sz="5400" dirty="0"/>
          </a:p>
          <a:p>
            <a:pPr lvl="1" algn="just">
              <a:defRPr/>
            </a:pPr>
            <a:r>
              <a:rPr kumimoji="0" lang="de-CH" sz="3200" b="0" i="0" u="none" strike="noStrike" kern="1200" cap="none" spc="0" normalizeH="0" baseline="0" noProof="0" dirty="0">
                <a:ln>
                  <a:noFill/>
                </a:ln>
                <a:solidFill>
                  <a:prstClr val="black"/>
                </a:solidFill>
                <a:effectLst/>
                <a:uLnTx/>
                <a:uFillTx/>
                <a:latin typeface="+mj-lt"/>
                <a:ea typeface="+mn-ea"/>
                <a:cs typeface="+mn-cs"/>
              </a:rPr>
              <a:t>    pinal </a:t>
            </a:r>
            <a:r>
              <a:rPr kumimoji="0" lang="en-US" sz="3200" b="0" i="0" u="none" strike="noStrike" kern="1200" cap="none" spc="0" normalizeH="0" baseline="0" noProof="0" dirty="0">
                <a:ln>
                  <a:noFill/>
                </a:ln>
                <a:solidFill>
                  <a:prstClr val="black"/>
                </a:solidFill>
                <a:effectLst/>
                <a:uLnTx/>
                <a:uFillTx/>
                <a:latin typeface="+mj-lt"/>
                <a:ea typeface="+mn-ea"/>
                <a:cs typeface="+mn-cs"/>
              </a:rPr>
              <a:t>cord injury (SCI) can disrupt sensory, motor, and autonomic functions, significantly affecting recovery and quality of life.</a:t>
            </a:r>
            <a:r>
              <a:rPr kumimoji="0" lang="en-US" sz="3200" b="0" i="0" u="none" strike="noStrike" kern="1200" cap="none" spc="0" normalizeH="0" baseline="30000" noProof="0" dirty="0">
                <a:ln>
                  <a:noFill/>
                </a:ln>
                <a:solidFill>
                  <a:prstClr val="black"/>
                </a:solidFill>
                <a:effectLst/>
                <a:uLnTx/>
                <a:uFillTx/>
                <a:latin typeface="+mj-lt"/>
                <a:ea typeface="+mn-ea"/>
                <a:cs typeface="+mn-cs"/>
              </a:rPr>
              <a:t>1</a:t>
            </a:r>
            <a:r>
              <a:rPr kumimoji="0" lang="en-US" sz="3200" b="0" i="0" u="none" strike="noStrike" kern="1200" cap="none" spc="0" normalizeH="0" baseline="0" noProof="0" dirty="0">
                <a:ln>
                  <a:noFill/>
                </a:ln>
                <a:solidFill>
                  <a:prstClr val="black"/>
                </a:solidFill>
                <a:effectLst/>
                <a:uLnTx/>
                <a:uFillTx/>
                <a:latin typeface="+mj-lt"/>
                <a:ea typeface="+mn-ea"/>
                <a:cs typeface="+mn-cs"/>
              </a:rPr>
              <a:t> Despite these advancements, rehabilitation remains limited due to the complexity of neuronal regeneration and plasticity.</a:t>
            </a:r>
            <a:r>
              <a:rPr kumimoji="0" lang="en-US" sz="3200" b="0" i="0" u="none" strike="noStrike" kern="1200" cap="none" spc="0" normalizeH="0" baseline="30000" noProof="0" dirty="0">
                <a:ln>
                  <a:noFill/>
                </a:ln>
                <a:solidFill>
                  <a:prstClr val="black"/>
                </a:solidFill>
                <a:effectLst/>
                <a:uLnTx/>
                <a:uFillTx/>
                <a:latin typeface="+mj-lt"/>
                <a:ea typeface="+mn-ea"/>
                <a:cs typeface="+mn-cs"/>
              </a:rPr>
              <a:t>2 </a:t>
            </a:r>
            <a:r>
              <a:rPr kumimoji="0" lang="en-US" sz="3200" b="0" i="0" u="none" strike="noStrike" kern="1200" cap="none" spc="0" normalizeH="0" baseline="0" noProof="0" dirty="0">
                <a:ln>
                  <a:noFill/>
                </a:ln>
                <a:solidFill>
                  <a:prstClr val="black"/>
                </a:solidFill>
                <a:effectLst/>
                <a:uLnTx/>
                <a:uFillTx/>
                <a:latin typeface="+mj-lt"/>
                <a:ea typeface="+mn-ea"/>
                <a:cs typeface="+mn-cs"/>
              </a:rPr>
              <a:t>Omics-based approaches (genomics, epigenomics, metagenomics, transcriptomics, proteomics, and metabolomics) can provide insights into the molecular mechanisms, such as:</a:t>
            </a:r>
          </a:p>
          <a:p>
            <a:pPr marL="1980793" lvl="3" indent="-457200" algn="just">
              <a:lnSpc>
                <a:spcPct val="100000"/>
              </a:lnSpc>
              <a:defRPr/>
            </a:pPr>
            <a:r>
              <a:rPr kumimoji="0" lang="en-US" sz="3200" b="0" i="0" u="none" strike="noStrike" kern="1200" cap="none" spc="0" normalizeH="0" baseline="0" noProof="0" dirty="0">
                <a:ln>
                  <a:noFill/>
                </a:ln>
                <a:solidFill>
                  <a:prstClr val="black"/>
                </a:solidFill>
                <a:effectLst/>
                <a:uLnTx/>
                <a:uFillTx/>
                <a:latin typeface="+mj-lt"/>
                <a:ea typeface="+mn-ea"/>
                <a:cs typeface="+mn-cs"/>
              </a:rPr>
              <a:t>neuroinflammation (increase in proinflammatory  cytokines,</a:t>
            </a:r>
            <a:endParaRPr lang="en-US" sz="3200" dirty="0">
              <a:solidFill>
                <a:prstClr val="black"/>
              </a:solidFill>
              <a:latin typeface="+mj-lt"/>
            </a:endParaRPr>
          </a:p>
          <a:p>
            <a:pPr marL="1980793" lvl="3" indent="-457200" algn="just">
              <a:lnSpc>
                <a:spcPct val="100000"/>
              </a:lnSpc>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metabolic shifts/ disorders,</a:t>
            </a:r>
          </a:p>
          <a:p>
            <a:pPr marL="1980793" lvl="3" indent="-457200" algn="just">
              <a:lnSpc>
                <a:spcPct val="100000"/>
              </a:lnSpc>
              <a:defRPr/>
            </a:pPr>
            <a:r>
              <a:rPr lang="en-US" sz="3200" dirty="0">
                <a:solidFill>
                  <a:prstClr val="black"/>
                </a:solidFill>
                <a:latin typeface="+mj-lt"/>
              </a:rPr>
              <a:t>gut microbiota imbalance (increase of harmful taxa),</a:t>
            </a:r>
          </a:p>
          <a:p>
            <a:pPr marL="1980793" lvl="3" indent="-457200" algn="just">
              <a:lnSpc>
                <a:spcPct val="100000"/>
              </a:lnSpc>
              <a:defRPr/>
            </a:pPr>
            <a:r>
              <a:rPr lang="en-US" sz="3200" dirty="0">
                <a:solidFill>
                  <a:prstClr val="black"/>
                </a:solidFill>
                <a:latin typeface="+mj-lt"/>
              </a:rPr>
              <a:t>u</a:t>
            </a:r>
            <a:r>
              <a:rPr kumimoji="0" lang="en-US" sz="3200" b="0" i="0" u="none" strike="noStrike" kern="1200" cap="none" spc="0" normalizeH="0" baseline="0" noProof="0" dirty="0" err="1">
                <a:ln>
                  <a:noFill/>
                </a:ln>
                <a:solidFill>
                  <a:prstClr val="black"/>
                </a:solidFill>
                <a:effectLst/>
                <a:uLnTx/>
                <a:uFillTx/>
                <a:latin typeface="+mj-lt"/>
                <a:ea typeface="+mn-ea"/>
                <a:cs typeface="+mn-cs"/>
              </a:rPr>
              <a:t>rinary</a:t>
            </a:r>
            <a:r>
              <a:rPr kumimoji="0" lang="en-US" sz="3200" b="0" i="0" u="none" strike="noStrike" kern="1200" cap="none" spc="0" normalizeH="0" baseline="0" noProof="0" dirty="0">
                <a:ln>
                  <a:noFill/>
                </a:ln>
                <a:solidFill>
                  <a:prstClr val="black"/>
                </a:solidFill>
                <a:effectLst/>
                <a:uLnTx/>
                <a:uFillTx/>
                <a:latin typeface="+mj-lt"/>
                <a:ea typeface="+mn-ea"/>
                <a:cs typeface="+mn-cs"/>
              </a:rPr>
              <a:t> tract infections,</a:t>
            </a:r>
          </a:p>
          <a:p>
            <a:pPr marL="1980793" lvl="3" indent="-457200" algn="just">
              <a:lnSpc>
                <a:spcPct val="100000"/>
              </a:lnSpc>
              <a:defRPr/>
            </a:pPr>
            <a:r>
              <a:rPr lang="en-US" sz="3200" dirty="0">
                <a:solidFill>
                  <a:prstClr val="black"/>
                </a:solidFill>
                <a:latin typeface="+mj-lt"/>
              </a:rPr>
              <a:t>loss of muscle mass (muscular atrophy),</a:t>
            </a:r>
          </a:p>
          <a:p>
            <a:pPr marL="1980793" lvl="3" indent="-457200" algn="just">
              <a:lnSpc>
                <a:spcPct val="100000"/>
              </a:lnSpc>
              <a:defRPr/>
            </a:pPr>
            <a:r>
              <a:rPr lang="en-US" sz="3200" dirty="0">
                <a:solidFill>
                  <a:prstClr val="black"/>
                </a:solidFill>
                <a:latin typeface="+mj-lt"/>
              </a:rPr>
              <a:t>l</a:t>
            </a:r>
            <a:r>
              <a:rPr kumimoji="0" lang="en-US" sz="3200" b="0" i="0" u="none" strike="noStrike" kern="1200" cap="none" spc="0" normalizeH="0" baseline="0" noProof="0" dirty="0" err="1">
                <a:ln>
                  <a:noFill/>
                </a:ln>
                <a:solidFill>
                  <a:prstClr val="black"/>
                </a:solidFill>
                <a:effectLst/>
                <a:uLnTx/>
                <a:uFillTx/>
                <a:latin typeface="+mj-lt"/>
                <a:ea typeface="+mn-ea"/>
                <a:cs typeface="+mn-cs"/>
              </a:rPr>
              <a:t>oss</a:t>
            </a:r>
            <a:r>
              <a:rPr kumimoji="0" lang="en-US" sz="3200" b="0" i="0" u="none" strike="noStrike" kern="1200" cap="none" spc="0" normalizeH="0" baseline="0" noProof="0" dirty="0">
                <a:ln>
                  <a:noFill/>
                </a:ln>
                <a:solidFill>
                  <a:prstClr val="black"/>
                </a:solidFill>
                <a:effectLst/>
                <a:uLnTx/>
                <a:uFillTx/>
                <a:latin typeface="+mj-lt"/>
                <a:ea typeface="+mn-ea"/>
                <a:cs typeface="+mn-cs"/>
              </a:rPr>
              <a:t> of bone density (osteoporosis),</a:t>
            </a:r>
            <a:endParaRPr lang="en-US" sz="3200" dirty="0">
              <a:solidFill>
                <a:prstClr val="black"/>
              </a:solidFill>
              <a:latin typeface="+mj-lt"/>
            </a:endParaRPr>
          </a:p>
          <a:p>
            <a:pPr lvl="1" algn="just">
              <a:defRPr/>
            </a:pPr>
            <a:r>
              <a:rPr lang="en-US" sz="3200" dirty="0">
                <a:solidFill>
                  <a:prstClr val="black"/>
                </a:solidFill>
                <a:latin typeface="+mj-lt"/>
              </a:rPr>
              <a:t>influencing rehabilitation outcomes.</a:t>
            </a:r>
            <a:r>
              <a:rPr lang="en-US" sz="3200" baseline="30000" dirty="0">
                <a:solidFill>
                  <a:prstClr val="black"/>
                </a:solidFill>
                <a:latin typeface="+mj-lt"/>
              </a:rPr>
              <a:t>3</a:t>
            </a:r>
            <a:r>
              <a:rPr lang="en-US" sz="3200" dirty="0">
                <a:solidFill>
                  <a:prstClr val="black"/>
                </a:solidFill>
                <a:latin typeface="+mj-lt"/>
              </a:rPr>
              <a:t> </a:t>
            </a:r>
          </a:p>
          <a:p>
            <a:pPr lvl="1" algn="just">
              <a:defRPr/>
            </a:pPr>
            <a:endParaRPr lang="en-GB" sz="3200" b="1" noProof="0" dirty="0"/>
          </a:p>
          <a:p>
            <a:pPr algn="ctr"/>
            <a:endParaRPr lang="en-GB" sz="5400" dirty="0"/>
          </a:p>
        </p:txBody>
      </p:sp>
      <p:sp>
        <p:nvSpPr>
          <p:cNvPr id="31" name="Content Placeholder 16">
            <a:extLst>
              <a:ext uri="{FF2B5EF4-FFF2-40B4-BE49-F238E27FC236}">
                <a16:creationId xmlns:a16="http://schemas.microsoft.com/office/drawing/2014/main" id="{A38A6EB2-60B2-B9F0-CB7F-5325AE11024B}"/>
              </a:ext>
            </a:extLst>
          </p:cNvPr>
          <p:cNvSpPr txBox="1">
            <a:spLocks/>
          </p:cNvSpPr>
          <p:nvPr/>
        </p:nvSpPr>
        <p:spPr>
          <a:xfrm>
            <a:off x="1374775" y="41728819"/>
            <a:ext cx="27576082" cy="1297411"/>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US" sz="2000" b="1" dirty="0">
                <a:solidFill>
                  <a:prstClr val="black"/>
                </a:solidFill>
                <a:latin typeface="+mj-lt"/>
              </a:rPr>
              <a:t>References: </a:t>
            </a:r>
            <a:r>
              <a:rPr lang="en-US" sz="2000" baseline="30000" dirty="0">
                <a:solidFill>
                  <a:prstClr val="black"/>
                </a:solidFill>
                <a:latin typeface="+mj-lt"/>
              </a:rPr>
              <a:t>1</a:t>
            </a:r>
            <a:r>
              <a:rPr lang="en-US" sz="2000" dirty="0">
                <a:solidFill>
                  <a:prstClr val="black"/>
                </a:solidFill>
                <a:latin typeface="+mj-lt"/>
              </a:rPr>
              <a:t>Ahuja, C.S., et al., Traumatic spinal cord injury. Nature Reviews Disease Primers, 2017. 3(1): p. 17018 DOI: 10.1038/nrdp.2017.18. </a:t>
            </a:r>
            <a:r>
              <a:rPr lang="en-US" sz="2000" baseline="30000" dirty="0">
                <a:solidFill>
                  <a:prstClr val="black"/>
                </a:solidFill>
                <a:latin typeface="+mj-lt"/>
              </a:rPr>
              <a:t>2</a:t>
            </a:r>
            <a:r>
              <a:rPr lang="en-US" sz="2000" dirty="0">
                <a:solidFill>
                  <a:prstClr val="black"/>
                </a:solidFill>
                <a:latin typeface="+mj-lt"/>
              </a:rPr>
              <a:t>Nagappan, P.G., H. Chen, and D.-Y. Wang, </a:t>
            </a:r>
            <a:r>
              <a:rPr lang="en-US" sz="2000" dirty="0" err="1">
                <a:solidFill>
                  <a:prstClr val="black"/>
                </a:solidFill>
                <a:latin typeface="+mj-lt"/>
              </a:rPr>
              <a:t>Neuroregeneration</a:t>
            </a:r>
            <a:r>
              <a:rPr lang="en-US" sz="2000" dirty="0">
                <a:solidFill>
                  <a:prstClr val="black"/>
                </a:solidFill>
                <a:latin typeface="+mj-lt"/>
              </a:rPr>
              <a:t> and plasticity: a review of the physiological mechanisms for achieving functional recovery postinjury. Military Medical Research, 2020. 7(1): p. 30 DOI: 10.1186/s40779-020-00259-3. </a:t>
            </a:r>
            <a:r>
              <a:rPr lang="en-US" sz="2000" baseline="30000" dirty="0">
                <a:solidFill>
                  <a:prstClr val="black"/>
                </a:solidFill>
                <a:latin typeface="+mj-lt"/>
              </a:rPr>
              <a:t>3</a:t>
            </a:r>
            <a:r>
              <a:rPr lang="en-US" sz="2000" dirty="0">
                <a:solidFill>
                  <a:prstClr val="black"/>
                </a:solidFill>
                <a:latin typeface="+mj-lt"/>
              </a:rPr>
              <a:t>Martínez-Torija, M., Esteban, P. F., Santos-De-La-Mata, A., Castillo-Hermoso, M., Molina-Holgado, E., &amp; Moreno-Luna, R. (2025). Multifaceted Pathophysiology and Secondary Complications of Chronic Spinal Cord Injury: Focus on Pressure Injury. Journal of Clinical Medicine, 14(5), 1556. https://doi.org/10.3390/jcm14051556</a:t>
            </a:r>
            <a:endParaRPr lang="en-GB" sz="2000" dirty="0">
              <a:solidFill>
                <a:prstClr val="black"/>
              </a:solidFill>
              <a:latin typeface="+mj-lt"/>
            </a:endParaRPr>
          </a:p>
        </p:txBody>
      </p:sp>
      <p:sp>
        <p:nvSpPr>
          <p:cNvPr id="2056" name="Content Placeholder 16">
            <a:extLst>
              <a:ext uri="{FF2B5EF4-FFF2-40B4-BE49-F238E27FC236}">
                <a16:creationId xmlns:a16="http://schemas.microsoft.com/office/drawing/2014/main" id="{E573D6E0-5309-647C-6B72-4AA6EFA069FC}"/>
              </a:ext>
            </a:extLst>
          </p:cNvPr>
          <p:cNvSpPr txBox="1">
            <a:spLocks/>
          </p:cNvSpPr>
          <p:nvPr/>
        </p:nvSpPr>
        <p:spPr>
          <a:xfrm>
            <a:off x="1363210" y="20987049"/>
            <a:ext cx="27587647" cy="2093263"/>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AU" sz="3200" b="1" dirty="0"/>
              <a:t>Literature</a:t>
            </a:r>
            <a:r>
              <a:rPr lang="de-CH" sz="3200" b="1" noProof="0" dirty="0"/>
              <a:t> </a:t>
            </a:r>
            <a:r>
              <a:rPr lang="en-AU" sz="3200" b="1" dirty="0"/>
              <a:t>research:</a:t>
            </a:r>
            <a:endParaRPr kumimoji="0" lang="en-AU" sz="3200" b="0" i="0" u="none" strike="noStrike" kern="1200" cap="none" spc="0" normalizeH="0" baseline="0" dirty="0">
              <a:ln>
                <a:noFill/>
              </a:ln>
              <a:solidFill>
                <a:prstClr val="black"/>
              </a:solidFill>
              <a:effectLst/>
              <a:uLnTx/>
              <a:uFillTx/>
              <a:latin typeface="Aptos"/>
              <a:ea typeface="+mn-ea"/>
              <a:cs typeface="+mn-cs"/>
            </a:endParaRPr>
          </a:p>
          <a:p>
            <a:pPr lvl="1" algn="just">
              <a:defRPr/>
            </a:pPr>
            <a:r>
              <a:rPr kumimoji="0" lang="en-US" sz="3200" b="0" i="0" u="none" strike="noStrike" kern="1200" cap="none" spc="0" normalizeH="0" baseline="0" noProof="0" dirty="0">
                <a:ln>
                  <a:noFill/>
                </a:ln>
                <a:solidFill>
                  <a:prstClr val="black"/>
                </a:solidFill>
                <a:effectLst/>
                <a:uLnTx/>
                <a:uFillTx/>
                <a:latin typeface="Aptos"/>
                <a:ea typeface="+mn-ea"/>
                <a:cs typeface="+mn-cs"/>
              </a:rPr>
              <a:t>            6,021 references retrieved,</a:t>
            </a:r>
            <a:r>
              <a:rPr lang="en-US" sz="3200" dirty="0">
                <a:solidFill>
                  <a:prstClr val="black"/>
                </a:solidFill>
                <a:latin typeface="Aptos"/>
              </a:rPr>
              <a:t>       1</a:t>
            </a:r>
            <a:r>
              <a:rPr kumimoji="0" lang="en-US" sz="3200" b="0" i="0" u="none" strike="noStrike" kern="1200" cap="none" spc="0" normalizeH="0" baseline="0" noProof="0" dirty="0">
                <a:ln>
                  <a:noFill/>
                </a:ln>
                <a:solidFill>
                  <a:prstClr val="black"/>
                </a:solidFill>
                <a:effectLst/>
                <a:uLnTx/>
                <a:uFillTx/>
                <a:latin typeface="Aptos"/>
                <a:ea typeface="+mn-ea"/>
                <a:cs typeface="+mn-cs"/>
              </a:rPr>
              <a:t>36 full-text articles reviewed,       23 trials included (      8 RCTs,       5 non-RCTs,    10 pre-post trials);         </a:t>
            </a:r>
            <a:r>
              <a:rPr lang="en-US" sz="3200" dirty="0">
                <a:solidFill>
                  <a:prstClr val="black"/>
                </a:solidFill>
                <a:latin typeface="Aptos"/>
              </a:rPr>
              <a:t>96% moderate </a:t>
            </a:r>
            <a:r>
              <a:rPr lang="en-US" sz="3200" dirty="0" err="1">
                <a:solidFill>
                  <a:prstClr val="black"/>
                </a:solidFill>
                <a:latin typeface="Aptos"/>
              </a:rPr>
              <a:t>RoB</a:t>
            </a:r>
            <a:r>
              <a:rPr lang="en-US" sz="3200" dirty="0">
                <a:solidFill>
                  <a:prstClr val="black"/>
                </a:solidFill>
                <a:latin typeface="Aptos"/>
              </a:rPr>
              <a:t>.</a:t>
            </a:r>
            <a:endParaRPr kumimoji="0" lang="en-US" sz="3200" b="0" i="0" u="none" strike="noStrike" kern="1200" cap="none" spc="0" normalizeH="0" baseline="0" noProof="0" dirty="0">
              <a:ln>
                <a:noFill/>
              </a:ln>
              <a:solidFill>
                <a:prstClr val="black"/>
              </a:solidFill>
              <a:effectLst/>
              <a:uLnTx/>
              <a:uFillTx/>
              <a:latin typeface="Aptos"/>
              <a:ea typeface="+mn-ea"/>
              <a:cs typeface="+mn-cs"/>
            </a:endParaRPr>
          </a:p>
          <a:p>
            <a:pPr lvl="1" algn="just">
              <a:defRPr/>
            </a:pPr>
            <a:endParaRPr lang="en-US" sz="1050" dirty="0">
              <a:solidFill>
                <a:prstClr val="black"/>
              </a:solidFill>
              <a:latin typeface="Aptos"/>
            </a:endParaRPr>
          </a:p>
          <a:p>
            <a:pPr lvl="1" algn="just">
              <a:defRPr/>
            </a:pPr>
            <a:r>
              <a:rPr lang="de-CH" sz="3200" b="1" noProof="0" dirty="0"/>
              <a:t>Study </a:t>
            </a:r>
            <a:r>
              <a:rPr lang="en-AU" sz="3200" b="1" dirty="0"/>
              <a:t>characteristics:</a:t>
            </a: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US" sz="3200" dirty="0">
              <a:solidFill>
                <a:prstClr val="black"/>
              </a:solidFill>
              <a:latin typeface="Aptos"/>
            </a:endParaRPr>
          </a:p>
        </p:txBody>
      </p:sp>
      <p:grpSp>
        <p:nvGrpSpPr>
          <p:cNvPr id="2065" name="Gruppieren 2064">
            <a:extLst>
              <a:ext uri="{FF2B5EF4-FFF2-40B4-BE49-F238E27FC236}">
                <a16:creationId xmlns:a16="http://schemas.microsoft.com/office/drawing/2014/main" id="{8317FC23-8CCA-BFEA-A005-C8330B7D7FA6}"/>
              </a:ext>
            </a:extLst>
          </p:cNvPr>
          <p:cNvGrpSpPr/>
          <p:nvPr/>
        </p:nvGrpSpPr>
        <p:grpSpPr>
          <a:xfrm>
            <a:off x="1318798" y="21312168"/>
            <a:ext cx="1048180" cy="1006391"/>
            <a:chOff x="17690960" y="8178265"/>
            <a:chExt cx="9920902" cy="9920909"/>
          </a:xfrm>
        </p:grpSpPr>
        <p:pic>
          <p:nvPicPr>
            <p:cNvPr id="2060" name="Grafik 2059" descr="Internet Silhouette">
              <a:extLst>
                <a:ext uri="{FF2B5EF4-FFF2-40B4-BE49-F238E27FC236}">
                  <a16:creationId xmlns:a16="http://schemas.microsoft.com/office/drawing/2014/main" id="{BF36760B-CD69-9135-AB61-4C2C9AD24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90960" y="8178265"/>
              <a:ext cx="9920902" cy="9920909"/>
            </a:xfrm>
            <a:prstGeom prst="rect">
              <a:avLst/>
            </a:prstGeom>
          </p:spPr>
        </p:pic>
        <p:pic>
          <p:nvPicPr>
            <p:cNvPr id="2062" name="Grafik 2061" descr="Lupe mit einfarbiger Füllung">
              <a:extLst>
                <a:ext uri="{FF2B5EF4-FFF2-40B4-BE49-F238E27FC236}">
                  <a16:creationId xmlns:a16="http://schemas.microsoft.com/office/drawing/2014/main" id="{F4819E78-9C86-9908-19BF-5667E43D1D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2256" y="9816066"/>
              <a:ext cx="7414266" cy="7414264"/>
            </a:xfrm>
            <a:prstGeom prst="rect">
              <a:avLst/>
            </a:prstGeom>
          </p:spPr>
        </p:pic>
      </p:grpSp>
      <p:pic>
        <p:nvPicPr>
          <p:cNvPr id="2067" name="Grafik 2066" descr="Dokument mit einfarbiger Füllung">
            <a:extLst>
              <a:ext uri="{FF2B5EF4-FFF2-40B4-BE49-F238E27FC236}">
                <a16:creationId xmlns:a16="http://schemas.microsoft.com/office/drawing/2014/main" id="{9189AE07-AE5A-86B5-8FE8-692DAAAEF2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9599" y="21379448"/>
            <a:ext cx="731918" cy="731918"/>
          </a:xfrm>
          <a:prstGeom prst="rect">
            <a:avLst/>
          </a:prstGeom>
        </p:spPr>
      </p:pic>
      <p:pic>
        <p:nvPicPr>
          <p:cNvPr id="2069" name="Grafik 2068" descr="Häkchen mit einfarbiger Füllung">
            <a:extLst>
              <a:ext uri="{FF2B5EF4-FFF2-40B4-BE49-F238E27FC236}">
                <a16:creationId xmlns:a16="http://schemas.microsoft.com/office/drawing/2014/main" id="{3D21D518-D017-1E5A-C9F6-73F531C770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568273">
            <a:off x="12919942" y="21482767"/>
            <a:ext cx="562966" cy="562966"/>
          </a:xfrm>
          <a:prstGeom prst="rect">
            <a:avLst/>
          </a:prstGeom>
        </p:spPr>
      </p:pic>
      <p:pic>
        <p:nvPicPr>
          <p:cNvPr id="2075" name="Grafik 2074" descr="Sanduhr 60% mit einfarbiger Füllung">
            <a:extLst>
              <a:ext uri="{FF2B5EF4-FFF2-40B4-BE49-F238E27FC236}">
                <a16:creationId xmlns:a16="http://schemas.microsoft.com/office/drawing/2014/main" id="{20444D32-9D5E-D9E4-A99F-9F5135C71E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046126" y="21594927"/>
            <a:ext cx="472173" cy="472173"/>
          </a:xfrm>
          <a:prstGeom prst="rect">
            <a:avLst/>
          </a:prstGeom>
        </p:spPr>
      </p:pic>
      <p:pic>
        <p:nvPicPr>
          <p:cNvPr id="2077" name="Grafik 2076" descr="Shuffle mit einfarbiger Füllung">
            <a:extLst>
              <a:ext uri="{FF2B5EF4-FFF2-40B4-BE49-F238E27FC236}">
                <a16:creationId xmlns:a16="http://schemas.microsoft.com/office/drawing/2014/main" id="{BE0029B4-3C30-8692-C2FB-A8A5116567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659003" y="21629740"/>
            <a:ext cx="472173" cy="472173"/>
          </a:xfrm>
          <a:prstGeom prst="rect">
            <a:avLst/>
          </a:prstGeom>
        </p:spPr>
      </p:pic>
      <p:grpSp>
        <p:nvGrpSpPr>
          <p:cNvPr id="15" name="Gruppieren 14">
            <a:extLst>
              <a:ext uri="{FF2B5EF4-FFF2-40B4-BE49-F238E27FC236}">
                <a16:creationId xmlns:a16="http://schemas.microsoft.com/office/drawing/2014/main" id="{95465A15-AC8A-2A3C-8C9F-615DB3C340F4}"/>
              </a:ext>
            </a:extLst>
          </p:cNvPr>
          <p:cNvGrpSpPr/>
          <p:nvPr/>
        </p:nvGrpSpPr>
        <p:grpSpPr>
          <a:xfrm>
            <a:off x="18444619" y="21525969"/>
            <a:ext cx="472173" cy="673798"/>
            <a:chOff x="19073269" y="22103819"/>
            <a:chExt cx="472173" cy="673798"/>
          </a:xfrm>
        </p:grpSpPr>
        <p:pic>
          <p:nvPicPr>
            <p:cNvPr id="2079" name="Grafik 2078" descr="Pfeil mit einer Linie: Gerade mit einfarbiger Füllung">
              <a:extLst>
                <a:ext uri="{FF2B5EF4-FFF2-40B4-BE49-F238E27FC236}">
                  <a16:creationId xmlns:a16="http://schemas.microsoft.com/office/drawing/2014/main" id="{0A6CCA61-78DF-06ED-D096-99DEB19F54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9073269" y="22103819"/>
              <a:ext cx="472173" cy="472173"/>
            </a:xfrm>
            <a:prstGeom prst="rect">
              <a:avLst/>
            </a:prstGeom>
          </p:spPr>
        </p:pic>
        <p:pic>
          <p:nvPicPr>
            <p:cNvPr id="1025" name="Grafik 1024" descr="Pfeil mit einer Linie: Gerade mit einfarbiger Füllung">
              <a:extLst>
                <a:ext uri="{FF2B5EF4-FFF2-40B4-BE49-F238E27FC236}">
                  <a16:creationId xmlns:a16="http://schemas.microsoft.com/office/drawing/2014/main" id="{70825F4A-8792-7B3D-6034-1864D3D3D2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9073269" y="22305444"/>
              <a:ext cx="472173" cy="472173"/>
            </a:xfrm>
            <a:prstGeom prst="rect">
              <a:avLst/>
            </a:prstGeom>
          </p:spPr>
        </p:pic>
      </p:grpSp>
      <p:pic>
        <p:nvPicPr>
          <p:cNvPr id="2051" name="Grafik 2050" descr="Ein Bild, das Schuhwerk, Entwurf, Cartoon, Mode enthält.&#10;&#10;KI-generierte Inhalte können fehlerhaft sein.">
            <a:extLst>
              <a:ext uri="{FF2B5EF4-FFF2-40B4-BE49-F238E27FC236}">
                <a16:creationId xmlns:a16="http://schemas.microsoft.com/office/drawing/2014/main" id="{31462916-6C9C-EB40-B4BF-2C6F5F3302E5}"/>
              </a:ext>
            </a:extLst>
          </p:cNvPr>
          <p:cNvPicPr>
            <a:picLocks noChangeAspect="1"/>
          </p:cNvPicPr>
          <p:nvPr/>
        </p:nvPicPr>
        <p:blipFill>
          <a:blip r:embed="rId26">
            <a:extLst>
              <a:ext uri="{28A0092B-C50C-407E-A947-70E740481C1C}">
                <a14:useLocalDpi xmlns:a14="http://schemas.microsoft.com/office/drawing/2010/main" val="0"/>
              </a:ext>
            </a:extLst>
          </a:blip>
          <a:srcRect l="39676" t="9283" r="38453" b="6232"/>
          <a:stretch/>
        </p:blipFill>
        <p:spPr>
          <a:xfrm>
            <a:off x="13201424" y="9778288"/>
            <a:ext cx="3910485" cy="10573923"/>
          </a:xfrm>
          <a:prstGeom prst="rect">
            <a:avLst/>
          </a:prstGeom>
        </p:spPr>
      </p:pic>
      <p:grpSp>
        <p:nvGrpSpPr>
          <p:cNvPr id="1042" name="Gruppieren 1041">
            <a:extLst>
              <a:ext uri="{FF2B5EF4-FFF2-40B4-BE49-F238E27FC236}">
                <a16:creationId xmlns:a16="http://schemas.microsoft.com/office/drawing/2014/main" id="{50A8B110-054B-5BC3-28EB-F7AB776CF73F}"/>
              </a:ext>
            </a:extLst>
          </p:cNvPr>
          <p:cNvGrpSpPr/>
          <p:nvPr/>
        </p:nvGrpSpPr>
        <p:grpSpPr>
          <a:xfrm>
            <a:off x="31977301" y="11104881"/>
            <a:ext cx="10764596" cy="5214499"/>
            <a:chOff x="17604059" y="10383826"/>
            <a:chExt cx="10764596" cy="5214499"/>
          </a:xfrm>
        </p:grpSpPr>
        <p:pic>
          <p:nvPicPr>
            <p:cNvPr id="2068" name="Grafik 2067" descr="Ein Bild, das Kreis, Kugel, Mond enthält.&#10;&#10;KI-generierte Inhalte können fehlerhaft sein.">
              <a:extLst>
                <a:ext uri="{FF2B5EF4-FFF2-40B4-BE49-F238E27FC236}">
                  <a16:creationId xmlns:a16="http://schemas.microsoft.com/office/drawing/2014/main" id="{41995FE2-3855-2D7C-3BA0-C79254E8CA61}"/>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17620134" y="13006673"/>
              <a:ext cx="737942" cy="700474"/>
            </a:xfrm>
            <a:prstGeom prst="rect">
              <a:avLst/>
            </a:prstGeom>
          </p:spPr>
        </p:pic>
        <p:pic>
          <p:nvPicPr>
            <p:cNvPr id="2070" name="Grafik 2069" descr="Ein Bild, das Kreis, Kugel, Mond enthält.&#10;&#10;KI-generierte Inhalte können fehlerhaft sein.">
              <a:extLst>
                <a:ext uri="{FF2B5EF4-FFF2-40B4-BE49-F238E27FC236}">
                  <a16:creationId xmlns:a16="http://schemas.microsoft.com/office/drawing/2014/main" id="{0185178C-B27F-7393-5813-E4B6A39E7E00}"/>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17626919" y="12081123"/>
              <a:ext cx="737942" cy="700474"/>
            </a:xfrm>
            <a:prstGeom prst="rect">
              <a:avLst/>
            </a:prstGeom>
          </p:spPr>
        </p:pic>
        <p:pic>
          <p:nvPicPr>
            <p:cNvPr id="2071" name="Grafik 2070" descr="Ein Bild, das Kreis, Kugel, Mond enthält.&#10;&#10;KI-generierte Inhalte können fehlerhaft sein.">
              <a:extLst>
                <a:ext uri="{FF2B5EF4-FFF2-40B4-BE49-F238E27FC236}">
                  <a16:creationId xmlns:a16="http://schemas.microsoft.com/office/drawing/2014/main" id="{07B07FE8-D86D-0BE1-C4EF-8E0DCB1E1593}"/>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17604059" y="14897851"/>
              <a:ext cx="737942" cy="700474"/>
            </a:xfrm>
            <a:prstGeom prst="rect">
              <a:avLst/>
            </a:prstGeom>
          </p:spPr>
        </p:pic>
        <p:pic>
          <p:nvPicPr>
            <p:cNvPr id="2073" name="Grafik 2072" descr="Ein Bild, das Kreis, Kugel, Mond enthält.&#10;&#10;KI-generierte Inhalte können fehlerhaft sein.">
              <a:extLst>
                <a:ext uri="{FF2B5EF4-FFF2-40B4-BE49-F238E27FC236}">
                  <a16:creationId xmlns:a16="http://schemas.microsoft.com/office/drawing/2014/main" id="{1B63347E-9066-8AC0-F559-E450121FA9F1}"/>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17619299" y="13959343"/>
              <a:ext cx="737942" cy="700474"/>
            </a:xfrm>
            <a:prstGeom prst="rect">
              <a:avLst/>
            </a:prstGeom>
          </p:spPr>
        </p:pic>
        <p:pic>
          <p:nvPicPr>
            <p:cNvPr id="2074" name="Grafik 2073" descr="Ein Bild, das Kreis, Kugel, Mond enthält.&#10;&#10;KI-generierte Inhalte können fehlerhaft sein.">
              <a:extLst>
                <a:ext uri="{FF2B5EF4-FFF2-40B4-BE49-F238E27FC236}">
                  <a16:creationId xmlns:a16="http://schemas.microsoft.com/office/drawing/2014/main" id="{B3E4B946-83C4-3BEF-D316-6DE5A0FDE54F}"/>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7634539" y="10383826"/>
              <a:ext cx="737942" cy="700474"/>
            </a:xfrm>
            <a:prstGeom prst="rect">
              <a:avLst/>
            </a:prstGeom>
          </p:spPr>
        </p:pic>
        <p:sp>
          <p:nvSpPr>
            <p:cNvPr id="2076" name="Content Placeholder 16">
              <a:extLst>
                <a:ext uri="{FF2B5EF4-FFF2-40B4-BE49-F238E27FC236}">
                  <a16:creationId xmlns:a16="http://schemas.microsoft.com/office/drawing/2014/main" id="{332EC12A-E7C5-EBE7-C622-FDD745EBBE8F}"/>
                </a:ext>
              </a:extLst>
            </p:cNvPr>
            <p:cNvSpPr txBox="1">
              <a:spLocks/>
            </p:cNvSpPr>
            <p:nvPr/>
          </p:nvSpPr>
          <p:spPr>
            <a:xfrm>
              <a:off x="18623017" y="1048687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en-AU" sz="3400" b="0" i="0" u="none" strike="noStrike" kern="1200" cap="none" spc="0" normalizeH="0" baseline="0" dirty="0">
                  <a:ln>
                    <a:noFill/>
                  </a:ln>
                  <a:solidFill>
                    <a:prstClr val="black"/>
                  </a:solidFill>
                  <a:effectLst/>
                  <a:uLnTx/>
                  <a:uFillTx/>
                  <a:latin typeface="+mj-lt"/>
                  <a:ea typeface="+mn-ea"/>
                  <a:cs typeface="+mn-cs"/>
                </a:rPr>
                <a:t>Increase</a:t>
              </a:r>
              <a:r>
                <a:rPr kumimoji="0" lang="de-CH" sz="3400" b="0" i="0" u="none" strike="noStrike" kern="1200" cap="none" spc="0" normalizeH="0" baseline="0" noProof="0" dirty="0">
                  <a:ln>
                    <a:noFill/>
                  </a:ln>
                  <a:solidFill>
                    <a:prstClr val="black"/>
                  </a:solidFill>
                  <a:effectLst/>
                  <a:uLnTx/>
                  <a:uFillTx/>
                  <a:latin typeface="+mj-lt"/>
                  <a:ea typeface="+mn-ea"/>
                  <a:cs typeface="+mn-cs"/>
                </a:rPr>
                <a:t> in </a:t>
              </a:r>
              <a:r>
                <a:rPr kumimoji="0" lang="en-AU" sz="3400" b="0" i="0" u="none" strike="noStrike" kern="1200" cap="none" spc="0" normalizeH="0" baseline="0" dirty="0">
                  <a:ln>
                    <a:noFill/>
                  </a:ln>
                  <a:solidFill>
                    <a:prstClr val="black"/>
                  </a:solidFill>
                  <a:effectLst/>
                  <a:uLnTx/>
                  <a:uFillTx/>
                  <a:latin typeface="+mj-lt"/>
                  <a:ea typeface="+mn-ea"/>
                  <a:cs typeface="+mn-cs"/>
                </a:rPr>
                <a:t>proinflammatory</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en-AU" sz="3400" b="0" i="0" u="none" strike="noStrike" kern="1200" cap="none" spc="0" normalizeH="0" baseline="0" dirty="0">
                  <a:ln>
                    <a:noFill/>
                  </a:ln>
                  <a:solidFill>
                    <a:prstClr val="black"/>
                  </a:solidFill>
                  <a:effectLst/>
                  <a:uLnTx/>
                  <a:uFillTx/>
                  <a:latin typeface="+mj-lt"/>
                  <a:ea typeface="+mn-ea"/>
                  <a:cs typeface="+mn-cs"/>
                </a:rPr>
                <a:t>cytokines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2078" name="Content Placeholder 16">
              <a:extLst>
                <a:ext uri="{FF2B5EF4-FFF2-40B4-BE49-F238E27FC236}">
                  <a16:creationId xmlns:a16="http://schemas.microsoft.com/office/drawing/2014/main" id="{452C54F0-EDA9-F04E-35C8-BC246FE7CD47}"/>
                </a:ext>
              </a:extLst>
            </p:cNvPr>
            <p:cNvSpPr txBox="1">
              <a:spLocks/>
            </p:cNvSpPr>
            <p:nvPr/>
          </p:nvSpPr>
          <p:spPr>
            <a:xfrm>
              <a:off x="18623017" y="1137834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Metabolic</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disorders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24" name="Content Placeholder 16">
              <a:extLst>
                <a:ext uri="{FF2B5EF4-FFF2-40B4-BE49-F238E27FC236}">
                  <a16:creationId xmlns:a16="http://schemas.microsoft.com/office/drawing/2014/main" id="{80CEFE9A-8CA6-9AB1-2C8B-89227C694EC7}"/>
                </a:ext>
              </a:extLst>
            </p:cNvPr>
            <p:cNvSpPr txBox="1">
              <a:spLocks/>
            </p:cNvSpPr>
            <p:nvPr/>
          </p:nvSpPr>
          <p:spPr>
            <a:xfrm>
              <a:off x="18623017" y="1219777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Gut </a:t>
              </a:r>
              <a:r>
                <a:rPr kumimoji="0" lang="de-CH" sz="3400" b="0" i="0" u="none" strike="noStrike" kern="1200" cap="none" spc="0" normalizeH="0" baseline="0" noProof="0" dirty="0" err="1">
                  <a:ln>
                    <a:noFill/>
                  </a:ln>
                  <a:solidFill>
                    <a:prstClr val="black"/>
                  </a:solidFill>
                  <a:effectLst/>
                  <a:uLnTx/>
                  <a:uFillTx/>
                  <a:latin typeface="+mj-lt"/>
                  <a:ea typeface="+mn-ea"/>
                  <a:cs typeface="+mn-cs"/>
                </a:rPr>
                <a:t>microbiome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imbalance</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30" name="Content Placeholder 16">
              <a:extLst>
                <a:ext uri="{FF2B5EF4-FFF2-40B4-BE49-F238E27FC236}">
                  <a16:creationId xmlns:a16="http://schemas.microsoft.com/office/drawing/2014/main" id="{643818CD-930D-13EB-5309-488F30932F12}"/>
                </a:ext>
              </a:extLst>
            </p:cNvPr>
            <p:cNvSpPr txBox="1">
              <a:spLocks/>
            </p:cNvSpPr>
            <p:nvPr/>
          </p:nvSpPr>
          <p:spPr>
            <a:xfrm>
              <a:off x="18623017" y="1310829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Urinary</a:t>
              </a:r>
              <a:r>
                <a:rPr kumimoji="0" lang="de-CH" sz="3400" b="0" i="0" u="none" strike="noStrike" kern="1200" cap="none" spc="0" normalizeH="0" baseline="0" noProof="0" dirty="0">
                  <a:ln>
                    <a:noFill/>
                  </a:ln>
                  <a:solidFill>
                    <a:prstClr val="black"/>
                  </a:solidFill>
                  <a:effectLst/>
                  <a:uLnTx/>
                  <a:uFillTx/>
                  <a:latin typeface="+mj-lt"/>
                  <a:ea typeface="+mn-ea"/>
                  <a:cs typeface="+mn-cs"/>
                </a:rPr>
                <a:t> tract </a:t>
              </a:r>
              <a:r>
                <a:rPr lang="de-CH" sz="3400" b="0" dirty="0">
                  <a:solidFill>
                    <a:prstClr val="black"/>
                  </a:solidFill>
                  <a:latin typeface="+mj-lt"/>
                </a:rPr>
                <a:t>i</a:t>
              </a:r>
              <a:r>
                <a:rPr kumimoji="0" lang="de-CH" sz="3400" b="0" i="0" u="none" strike="noStrike" kern="1200" cap="none" spc="0" normalizeH="0" baseline="0" noProof="0" dirty="0" err="1">
                  <a:ln>
                    <a:noFill/>
                  </a:ln>
                  <a:solidFill>
                    <a:prstClr val="black"/>
                  </a:solidFill>
                  <a:effectLst/>
                  <a:uLnTx/>
                  <a:uFillTx/>
                  <a:latin typeface="+mj-lt"/>
                  <a:ea typeface="+mn-ea"/>
                  <a:cs typeface="+mn-cs"/>
                </a:rPr>
                <a:t>nfections</a:t>
              </a:r>
              <a:r>
                <a:rPr kumimoji="0" lang="de-CH" sz="3400" b="0" i="0" u="none" strike="noStrike" kern="1200" cap="none" spc="0" normalizeH="0" baseline="0" noProof="0" dirty="0">
                  <a:ln>
                    <a:noFill/>
                  </a:ln>
                  <a:solidFill>
                    <a:prstClr val="black"/>
                  </a:solidFill>
                  <a:effectLst/>
                  <a:uLnTx/>
                  <a:uFillTx/>
                  <a:latin typeface="+mj-lt"/>
                  <a:ea typeface="+mn-ea"/>
                  <a:cs typeface="+mn-cs"/>
                </a:rPr>
                <a:t>. </a:t>
              </a:r>
              <a:endParaRPr lang="en-GB" b="1" noProof="0" dirty="0"/>
            </a:p>
            <a:p>
              <a:pPr algn="just"/>
              <a:endParaRPr lang="en-GB" dirty="0"/>
            </a:p>
          </p:txBody>
        </p:sp>
        <p:sp>
          <p:nvSpPr>
            <p:cNvPr id="1031" name="Content Placeholder 16">
              <a:extLst>
                <a:ext uri="{FF2B5EF4-FFF2-40B4-BE49-F238E27FC236}">
                  <a16:creationId xmlns:a16="http://schemas.microsoft.com/office/drawing/2014/main" id="{D49A500D-83EA-1292-790D-11E3FAE923AB}"/>
                </a:ext>
              </a:extLst>
            </p:cNvPr>
            <p:cNvSpPr txBox="1">
              <a:spLocks/>
            </p:cNvSpPr>
            <p:nvPr/>
          </p:nvSpPr>
          <p:spPr>
            <a:xfrm>
              <a:off x="18623017" y="1406762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muscle</a:t>
              </a:r>
              <a:r>
                <a:rPr kumimoji="0" lang="de-CH" sz="3400" b="0" i="0" u="none" strike="noStrike" kern="1200" cap="none" spc="0" normalizeH="0" baseline="0" noProof="0" dirty="0">
                  <a:ln>
                    <a:noFill/>
                  </a:ln>
                  <a:solidFill>
                    <a:prstClr val="black"/>
                  </a:solidFill>
                  <a:effectLst/>
                  <a:uLnTx/>
                  <a:uFillTx/>
                  <a:latin typeface="+mj-lt"/>
                  <a:ea typeface="+mn-ea"/>
                  <a:cs typeface="+mn-cs"/>
                </a:rPr>
                <a:t> mass.</a:t>
              </a:r>
              <a:endParaRPr lang="en-GB" b="1" noProof="0" dirty="0"/>
            </a:p>
            <a:p>
              <a:pPr algn="just"/>
              <a:endParaRPr lang="en-GB" dirty="0"/>
            </a:p>
          </p:txBody>
        </p:sp>
        <p:sp>
          <p:nvSpPr>
            <p:cNvPr id="1032" name="Content Placeholder 16">
              <a:extLst>
                <a:ext uri="{FF2B5EF4-FFF2-40B4-BE49-F238E27FC236}">
                  <a16:creationId xmlns:a16="http://schemas.microsoft.com/office/drawing/2014/main" id="{9405D19B-3F45-5055-4490-2B4D46713D35}"/>
                </a:ext>
              </a:extLst>
            </p:cNvPr>
            <p:cNvSpPr txBox="1">
              <a:spLocks/>
            </p:cNvSpPr>
            <p:nvPr/>
          </p:nvSpPr>
          <p:spPr>
            <a:xfrm>
              <a:off x="18623017" y="1499719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bone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density</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grpSp>
      <p:sp>
        <p:nvSpPr>
          <p:cNvPr id="1037" name="Textfeld 1036">
            <a:extLst>
              <a:ext uri="{FF2B5EF4-FFF2-40B4-BE49-F238E27FC236}">
                <a16:creationId xmlns:a16="http://schemas.microsoft.com/office/drawing/2014/main" id="{BAEE5A21-04FB-BD63-0B31-5D728103DAD0}"/>
              </a:ext>
            </a:extLst>
          </p:cNvPr>
          <p:cNvSpPr txBox="1"/>
          <p:nvPr/>
        </p:nvSpPr>
        <p:spPr>
          <a:xfrm>
            <a:off x="1320815" y="7907246"/>
            <a:ext cx="27630042" cy="1631216"/>
          </a:xfrm>
          <a:prstGeom prst="rect">
            <a:avLst/>
          </a:prstGeom>
          <a:noFill/>
        </p:spPr>
        <p:txBody>
          <a:bodyPr wrap="square">
            <a:spAutoFit/>
          </a:bodyPr>
          <a:lstStyle/>
          <a:p>
            <a:pPr algn="just"/>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Research,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2</a:t>
            </a:r>
            <a:r>
              <a:rPr lang="en-US" sz="2000" b="0" i="1" dirty="0">
                <a:latin typeface="Arial" panose="020B0604020202020204" pitchFamily="34" charset="0"/>
                <a:ea typeface="Times New Roman" panose="02020603050405020304" pitchFamily="18" charset="0"/>
                <a:cs typeface="Times New Roman" panose="02020603050405020304" pitchFamily="18" charset="0"/>
              </a:rPr>
              <a:t>Graduate School for Cellular and Biomedical Sciences,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3</a:t>
            </a:r>
            <a:r>
              <a:rPr lang="en-US" sz="2000" b="0" i="1" dirty="0">
                <a:latin typeface="Arial" panose="020B0604020202020204" pitchFamily="34" charset="0"/>
                <a:ea typeface="Times New Roman" panose="02020603050405020304" pitchFamily="18" charset="0"/>
                <a:cs typeface="Times New Roman" panose="02020603050405020304" pitchFamily="18" charset="0"/>
              </a:rPr>
              <a:t>Institute of Social and Preventive Medicine,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4</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Clinical Trial Unit,</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 </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5</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Health Sciences,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6</a:t>
            </a:r>
            <a:r>
              <a:rPr lang="en-US" sz="2000" b="0" i="1" dirty="0">
                <a:latin typeface="Arial" panose="020B0604020202020204" pitchFamily="34" charset="0"/>
                <a:ea typeface="Times New Roman" panose="02020603050405020304" pitchFamily="18" charset="0"/>
                <a:cs typeface="Times New Roman" panose="02020603050405020304" pitchFamily="18" charset="0"/>
              </a:rPr>
              <a:t>Center for Rehabilitation in Global Health Systems, WHO Collaborating Center,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7</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Urology,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8</a:t>
            </a:r>
            <a:r>
              <a:rPr lang="en-US" sz="2000" b="0" i="1" dirty="0">
                <a:latin typeface="Arial" panose="020B0604020202020204" pitchFamily="34" charset="0"/>
                <a:ea typeface="Times New Roman" panose="02020603050405020304" pitchFamily="18" charset="0"/>
                <a:cs typeface="Times New Roman" panose="02020603050405020304" pitchFamily="18" charset="0"/>
              </a:rPr>
              <a:t>REHAB Basel, Clinic for Neurorehabilitation and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Paraplegiology</a:t>
            </a:r>
            <a:r>
              <a:rPr lang="en-US" sz="2000" b="0" i="1" dirty="0">
                <a:latin typeface="Arial" panose="020B0604020202020204" pitchFamily="34" charset="0"/>
                <a:ea typeface="Times New Roman" panose="02020603050405020304" pitchFamily="18" charset="0"/>
                <a:cs typeface="Times New Roman" panose="02020603050405020304" pitchFamily="18" charset="0"/>
              </a:rPr>
              <a:t>, Basel, Switzerland, </a:t>
            </a:r>
            <a:r>
              <a:rPr lang="fr-CH" sz="2000" b="0" i="1" baseline="30000" dirty="0">
                <a:latin typeface="Arial" panose="020B0604020202020204" pitchFamily="34" charset="0"/>
                <a:ea typeface="Times New Roman" panose="02020603050405020304" pitchFamily="18" charset="0"/>
                <a:cs typeface="Times New Roman" panose="02020603050405020304" pitchFamily="18" charset="0"/>
              </a:rPr>
              <a:t>9</a:t>
            </a:r>
            <a:r>
              <a:rPr lang="fr-CH" sz="2000" b="0" i="1" dirty="0">
                <a:latin typeface="Arial" panose="020B0604020202020204" pitchFamily="34" charset="0"/>
                <a:ea typeface="Times New Roman" panose="02020603050405020304" pitchFamily="18" charset="0"/>
                <a:cs typeface="Times New Roman" panose="02020603050405020304" pitchFamily="18" charset="0"/>
              </a:rPr>
              <a:t>Clinique Romande de Réadaptation, Sion, </a:t>
            </a:r>
            <a:r>
              <a:rPr lang="fr-CH" sz="2000" b="0" i="1" dirty="0" err="1">
                <a:latin typeface="Arial" panose="020B0604020202020204" pitchFamily="34" charset="0"/>
                <a:ea typeface="Times New Roman" panose="02020603050405020304" pitchFamily="18" charset="0"/>
                <a:cs typeface="Times New Roman" panose="02020603050405020304" pitchFamily="18" charset="0"/>
              </a:rPr>
              <a:t>Switzerland</a:t>
            </a:r>
            <a:r>
              <a:rPr lang="fr-CH" sz="2000" b="0" i="1" dirty="0">
                <a:latin typeface="Arial" panose="020B0604020202020204" pitchFamily="34" charset="0"/>
                <a:ea typeface="Times New Roman" panose="02020603050405020304" pitchFamily="18" charset="0"/>
                <a:cs typeface="Times New Roman" panose="02020603050405020304" pitchFamily="18" charset="0"/>
              </a:rPr>
              <a:t>,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10</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Immunology, University Hospital Zurich,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Medicine and Faculty of Science,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12</a:t>
            </a:r>
            <a:r>
              <a:rPr lang="en-US" sz="2000" b="0" i="1" dirty="0">
                <a:latin typeface="Arial" panose="020B0604020202020204" pitchFamily="34" charset="0"/>
                <a:ea typeface="Times New Roman" panose="02020603050405020304" pitchFamily="18" charset="0"/>
                <a:cs typeface="Times New Roman" panose="02020603050405020304" pitchFamily="18" charset="0"/>
              </a:rPr>
              <a:t>University Institute of Clinical Chemistry,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and University of Bern, Bern, Switzerland</a:t>
            </a:r>
            <a:endParaRPr lang="de-CH" sz="2000" b="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40" name="Picture 4">
            <a:extLst>
              <a:ext uri="{FF2B5EF4-FFF2-40B4-BE49-F238E27FC236}">
                <a16:creationId xmlns:a16="http://schemas.microsoft.com/office/drawing/2014/main" id="{94BE0FA2-C0CB-4742-D50B-3494160E994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438" y="237978"/>
            <a:ext cx="2837839" cy="2837839"/>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uppieren 1053">
            <a:extLst>
              <a:ext uri="{FF2B5EF4-FFF2-40B4-BE49-F238E27FC236}">
                <a16:creationId xmlns:a16="http://schemas.microsoft.com/office/drawing/2014/main" id="{AB810678-D180-1D2F-DB40-F89EB556FABA}"/>
              </a:ext>
            </a:extLst>
          </p:cNvPr>
          <p:cNvGrpSpPr/>
          <p:nvPr/>
        </p:nvGrpSpPr>
        <p:grpSpPr>
          <a:xfrm>
            <a:off x="31239359" y="17667941"/>
            <a:ext cx="7752720" cy="728036"/>
            <a:chOff x="19571810" y="19326073"/>
            <a:chExt cx="7752720" cy="728036"/>
          </a:xfrm>
        </p:grpSpPr>
        <p:pic>
          <p:nvPicPr>
            <p:cNvPr id="1047" name="Grafik 1046" descr="Ein Bild, das Kreis, Kugel, Mond enthält.&#10;&#10;KI-generierte Inhalte können fehlerhaft sein.">
              <a:extLst>
                <a:ext uri="{FF2B5EF4-FFF2-40B4-BE49-F238E27FC236}">
                  <a16:creationId xmlns:a16="http://schemas.microsoft.com/office/drawing/2014/main" id="{3B99E344-8A34-E1AA-6275-838BFA9DA87E}"/>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9571810" y="19326073"/>
              <a:ext cx="737942" cy="700474"/>
            </a:xfrm>
            <a:prstGeom prst="rect">
              <a:avLst/>
            </a:prstGeom>
          </p:spPr>
        </p:pic>
        <p:pic>
          <p:nvPicPr>
            <p:cNvPr id="1048" name="Grafik 1047" descr="Ein Bild, das Kreis, Kugel, Mond enthält.&#10;&#10;KI-generierte Inhalte können fehlerhaft sein.">
              <a:extLst>
                <a:ext uri="{FF2B5EF4-FFF2-40B4-BE49-F238E27FC236}">
                  <a16:creationId xmlns:a16="http://schemas.microsoft.com/office/drawing/2014/main" id="{09537203-94DC-B2B2-F2D8-8877BFDC177F}"/>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2175026" y="19353224"/>
              <a:ext cx="737942" cy="700474"/>
            </a:xfrm>
            <a:prstGeom prst="rect">
              <a:avLst/>
            </a:prstGeom>
          </p:spPr>
        </p:pic>
        <p:pic>
          <p:nvPicPr>
            <p:cNvPr id="1049" name="Grafik 1048" descr="Ein Bild, das Kreis, Kugel, Mond enthält.&#10;&#10;KI-generierte Inhalte können fehlerhaft sein.">
              <a:extLst>
                <a:ext uri="{FF2B5EF4-FFF2-40B4-BE49-F238E27FC236}">
                  <a16:creationId xmlns:a16="http://schemas.microsoft.com/office/drawing/2014/main" id="{94CBA648-5678-9269-6338-77FC4769608A}"/>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679256" y="19339347"/>
              <a:ext cx="737942" cy="700474"/>
            </a:xfrm>
            <a:prstGeom prst="rect">
              <a:avLst/>
            </a:prstGeom>
          </p:spPr>
        </p:pic>
        <p:pic>
          <p:nvPicPr>
            <p:cNvPr id="1050" name="Grafik 1049" descr="Ein Bild, das Kreis, Kugel, Mond enthält.&#10;&#10;KI-generierte Inhalte können fehlerhaft sein.">
              <a:extLst>
                <a:ext uri="{FF2B5EF4-FFF2-40B4-BE49-F238E27FC236}">
                  <a16:creationId xmlns:a16="http://schemas.microsoft.com/office/drawing/2014/main" id="{1EF9A21A-B82F-1EFE-5A5C-3276D814FA78}"/>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0663752" y="19353635"/>
              <a:ext cx="737942" cy="700474"/>
            </a:xfrm>
            <a:prstGeom prst="rect">
              <a:avLst/>
            </a:prstGeom>
          </p:spPr>
        </p:pic>
        <p:pic>
          <p:nvPicPr>
            <p:cNvPr id="1051" name="Grafik 1050" descr="Ein Bild, das Kreis, Kugel, Mond enthält.&#10;&#10;KI-generierte Inhalte können fehlerhaft sein.">
              <a:extLst>
                <a:ext uri="{FF2B5EF4-FFF2-40B4-BE49-F238E27FC236}">
                  <a16:creationId xmlns:a16="http://schemas.microsoft.com/office/drawing/2014/main" id="{825573B8-8F76-554C-09AD-73B969BB1A65}"/>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5132922" y="19326073"/>
              <a:ext cx="737942" cy="700474"/>
            </a:xfrm>
            <a:prstGeom prst="rect">
              <a:avLst/>
            </a:prstGeom>
          </p:spPr>
        </p:pic>
        <p:pic>
          <p:nvPicPr>
            <p:cNvPr id="1052" name="Grafik 1051" descr="Ein Bild, das Kreis, Kugel, Mond enthält.&#10;&#10;KI-generierte Inhalte können fehlerhaft sein.">
              <a:extLst>
                <a:ext uri="{FF2B5EF4-FFF2-40B4-BE49-F238E27FC236}">
                  <a16:creationId xmlns:a16="http://schemas.microsoft.com/office/drawing/2014/main" id="{594FE8AA-96FD-1053-898F-F7991D94E944}"/>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86588" y="19352049"/>
              <a:ext cx="737942" cy="700474"/>
            </a:xfrm>
            <a:prstGeom prst="rect">
              <a:avLst/>
            </a:prstGeom>
          </p:spPr>
        </p:pic>
      </p:grpSp>
      <p:pic>
        <p:nvPicPr>
          <p:cNvPr id="1055" name="Grafik 1054" descr="Ein Bild, das Kreis, Kugel, Mond enthält.&#10;&#10;KI-generierte Inhalte können fehlerhaft sein.">
            <a:extLst>
              <a:ext uri="{FF2B5EF4-FFF2-40B4-BE49-F238E27FC236}">
                <a16:creationId xmlns:a16="http://schemas.microsoft.com/office/drawing/2014/main" id="{C3113C57-41E2-50F8-486C-1C7E2BAF2091}"/>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2669948" y="14668824"/>
            <a:ext cx="586582" cy="556800"/>
          </a:xfrm>
          <a:prstGeom prst="rect">
            <a:avLst/>
          </a:prstGeom>
        </p:spPr>
      </p:pic>
      <p:pic>
        <p:nvPicPr>
          <p:cNvPr id="2080" name="Grafik 2079" descr="Ein Bild, das Kreis, Kugel, Mond enthält.&#10;&#10;KI-generierte Inhalte können fehlerhaft sein.">
            <a:extLst>
              <a:ext uri="{FF2B5EF4-FFF2-40B4-BE49-F238E27FC236}">
                <a16:creationId xmlns:a16="http://schemas.microsoft.com/office/drawing/2014/main" id="{F040C694-B110-2560-1A8A-61FD6825026E}"/>
              </a:ext>
            </a:extLst>
          </p:cNvPr>
          <p:cNvPicPr>
            <a:picLocks noChangeAspect="1"/>
          </p:cNvPicPr>
          <p:nvPr/>
        </p:nvPicPr>
        <p:blipFill>
          <a:blip r:embed="rId32">
            <a:extLst>
              <a:ext uri="{28A0092B-C50C-407E-A947-70E740481C1C}">
                <a14:useLocalDpi xmlns:a14="http://schemas.microsoft.com/office/drawing/2010/main" val="0"/>
              </a:ext>
            </a:extLst>
          </a:blip>
          <a:srcRect l="58660" t="39700" r="25645" b="39018"/>
          <a:stretch/>
        </p:blipFill>
        <p:spPr>
          <a:xfrm>
            <a:off x="2664520" y="15855851"/>
            <a:ext cx="586582" cy="556800"/>
          </a:xfrm>
          <a:prstGeom prst="rect">
            <a:avLst/>
          </a:prstGeom>
        </p:spPr>
      </p:pic>
      <p:pic>
        <p:nvPicPr>
          <p:cNvPr id="2081" name="Grafik 2080" descr="Ein Bild, das Kreis, Kugel, Mond enthält.&#10;&#10;KI-generierte Inhalte können fehlerhaft sein.">
            <a:extLst>
              <a:ext uri="{FF2B5EF4-FFF2-40B4-BE49-F238E27FC236}">
                <a16:creationId xmlns:a16="http://schemas.microsoft.com/office/drawing/2014/main" id="{ACD9156A-2F58-09E2-A19B-5AB6FCDBE8DD}"/>
              </a:ext>
            </a:extLst>
          </p:cNvPr>
          <p:cNvPicPr>
            <a:picLocks noChangeAspect="1"/>
          </p:cNvPicPr>
          <p:nvPr/>
        </p:nvPicPr>
        <p:blipFill>
          <a:blip r:embed="rId33">
            <a:extLst>
              <a:ext uri="{28A0092B-C50C-407E-A947-70E740481C1C}">
                <a14:useLocalDpi xmlns:a14="http://schemas.microsoft.com/office/drawing/2010/main" val="0"/>
              </a:ext>
            </a:extLst>
          </a:blip>
          <a:srcRect l="31120" t="7918" r="53185" b="70800"/>
          <a:stretch/>
        </p:blipFill>
        <p:spPr>
          <a:xfrm>
            <a:off x="2664520" y="16585637"/>
            <a:ext cx="586582" cy="556800"/>
          </a:xfrm>
          <a:prstGeom prst="rect">
            <a:avLst/>
          </a:prstGeom>
        </p:spPr>
      </p:pic>
      <p:pic>
        <p:nvPicPr>
          <p:cNvPr id="2082" name="Grafik 2081" descr="Ein Bild, das Kreis, Kugel, Mond enthält.&#10;&#10;KI-generierte Inhalte können fehlerhaft sein.">
            <a:extLst>
              <a:ext uri="{FF2B5EF4-FFF2-40B4-BE49-F238E27FC236}">
                <a16:creationId xmlns:a16="http://schemas.microsoft.com/office/drawing/2014/main" id="{A8E0BF60-65DB-26CA-CDD8-E6A04AFAC835}"/>
              </a:ext>
            </a:extLst>
          </p:cNvPr>
          <p:cNvPicPr>
            <a:picLocks noChangeAspect="1"/>
          </p:cNvPicPr>
          <p:nvPr/>
        </p:nvPicPr>
        <p:blipFill>
          <a:blip r:embed="rId33">
            <a:extLst>
              <a:ext uri="{28A0092B-C50C-407E-A947-70E740481C1C}">
                <a14:useLocalDpi xmlns:a14="http://schemas.microsoft.com/office/drawing/2010/main" val="0"/>
              </a:ext>
            </a:extLst>
          </a:blip>
          <a:srcRect l="7297" t="7680" r="77008" b="71038"/>
          <a:stretch/>
        </p:blipFill>
        <p:spPr>
          <a:xfrm>
            <a:off x="2667694" y="17258626"/>
            <a:ext cx="586582" cy="556800"/>
          </a:xfrm>
          <a:prstGeom prst="rect">
            <a:avLst/>
          </a:prstGeom>
        </p:spPr>
      </p:pic>
      <p:pic>
        <p:nvPicPr>
          <p:cNvPr id="2083" name="Grafik 2082" descr="Ein Bild, das Kreis, Kugel, Mond enthält.&#10;&#10;KI-generierte Inhalte können fehlerhaft sein.">
            <a:extLst>
              <a:ext uri="{FF2B5EF4-FFF2-40B4-BE49-F238E27FC236}">
                <a16:creationId xmlns:a16="http://schemas.microsoft.com/office/drawing/2014/main" id="{8FAD414C-A844-DA56-32F1-35317A8ABA79}"/>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663958" y="17939432"/>
            <a:ext cx="586582" cy="556800"/>
          </a:xfrm>
          <a:prstGeom prst="rect">
            <a:avLst/>
          </a:prstGeom>
        </p:spPr>
      </p:pic>
      <p:pic>
        <p:nvPicPr>
          <p:cNvPr id="2084" name="Grafik 2083" descr="Ein Bild, das Kreis, Kugel, Mond enthält.&#10;&#10;KI-generierte Inhalte können fehlerhaft sein.">
            <a:extLst>
              <a:ext uri="{FF2B5EF4-FFF2-40B4-BE49-F238E27FC236}">
                <a16:creationId xmlns:a16="http://schemas.microsoft.com/office/drawing/2014/main" id="{5BEAABE8-8A9B-13B2-86AF-CE6B5AA52B89}"/>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4994" y="18652354"/>
            <a:ext cx="586582" cy="556800"/>
          </a:xfrm>
          <a:prstGeom prst="rect">
            <a:avLst/>
          </a:prstGeom>
        </p:spPr>
      </p:pic>
      <p:grpSp>
        <p:nvGrpSpPr>
          <p:cNvPr id="2095" name="Gruppieren 2094">
            <a:extLst>
              <a:ext uri="{FF2B5EF4-FFF2-40B4-BE49-F238E27FC236}">
                <a16:creationId xmlns:a16="http://schemas.microsoft.com/office/drawing/2014/main" id="{00209B37-DB2C-8B0F-F024-9372A063267F}"/>
              </a:ext>
            </a:extLst>
          </p:cNvPr>
          <p:cNvGrpSpPr/>
          <p:nvPr/>
        </p:nvGrpSpPr>
        <p:grpSpPr>
          <a:xfrm>
            <a:off x="16940135" y="17953742"/>
            <a:ext cx="755073" cy="648802"/>
            <a:chOff x="17283035" y="18413401"/>
            <a:chExt cx="755073" cy="648802"/>
          </a:xfrm>
        </p:grpSpPr>
        <p:sp>
          <p:nvSpPr>
            <p:cNvPr id="2094" name="Rechteck 2093">
              <a:extLst>
                <a:ext uri="{FF2B5EF4-FFF2-40B4-BE49-F238E27FC236}">
                  <a16:creationId xmlns:a16="http://schemas.microsoft.com/office/drawing/2014/main" id="{19DCA9DC-CBBE-D6CE-DBD6-BE8387E1232B}"/>
                </a:ext>
              </a:extLst>
            </p:cNvPr>
            <p:cNvSpPr/>
            <p:nvPr/>
          </p:nvSpPr>
          <p:spPr>
            <a:xfrm>
              <a:off x="17283035" y="18413401"/>
              <a:ext cx="731536" cy="648802"/>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89" name="Grafik 2088" descr="Abzeichen Tick1 mit einfarbiger Füllung">
              <a:extLst>
                <a:ext uri="{FF2B5EF4-FFF2-40B4-BE49-F238E27FC236}">
                  <a16:creationId xmlns:a16="http://schemas.microsoft.com/office/drawing/2014/main" id="{01F1B4DB-0C56-E628-CC24-0E8FD216F33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7508538" y="18413401"/>
              <a:ext cx="529570" cy="529570"/>
            </a:xfrm>
            <a:prstGeom prst="rect">
              <a:avLst/>
            </a:prstGeom>
          </p:spPr>
        </p:pic>
      </p:grpSp>
      <p:grpSp>
        <p:nvGrpSpPr>
          <p:cNvPr id="2093" name="Gruppieren 2092">
            <a:extLst>
              <a:ext uri="{FF2B5EF4-FFF2-40B4-BE49-F238E27FC236}">
                <a16:creationId xmlns:a16="http://schemas.microsoft.com/office/drawing/2014/main" id="{D17FDF69-0562-4AFE-33C4-2F74D6E4B03C}"/>
              </a:ext>
            </a:extLst>
          </p:cNvPr>
          <p:cNvGrpSpPr/>
          <p:nvPr/>
        </p:nvGrpSpPr>
        <p:grpSpPr>
          <a:xfrm>
            <a:off x="16935648" y="19748500"/>
            <a:ext cx="778610" cy="605143"/>
            <a:chOff x="17259498" y="20197712"/>
            <a:chExt cx="778610" cy="605143"/>
          </a:xfrm>
        </p:grpSpPr>
        <p:sp>
          <p:nvSpPr>
            <p:cNvPr id="2092" name="Rechteck 2091">
              <a:extLst>
                <a:ext uri="{FF2B5EF4-FFF2-40B4-BE49-F238E27FC236}">
                  <a16:creationId xmlns:a16="http://schemas.microsoft.com/office/drawing/2014/main" id="{72EED2D5-B17D-3009-36CB-C43A774AE037}"/>
                </a:ext>
              </a:extLst>
            </p:cNvPr>
            <p:cNvSpPr/>
            <p:nvPr/>
          </p:nvSpPr>
          <p:spPr>
            <a:xfrm>
              <a:off x="17259498" y="20340609"/>
              <a:ext cx="755073" cy="46224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91" name="Grafik 2090" descr="Marke Kreuz mit einfarbiger Füllung">
              <a:extLst>
                <a:ext uri="{FF2B5EF4-FFF2-40B4-BE49-F238E27FC236}">
                  <a16:creationId xmlns:a16="http://schemas.microsoft.com/office/drawing/2014/main" id="{A2F93108-F484-BF10-9926-6ADD11880E5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7508538" y="20197712"/>
              <a:ext cx="529570" cy="529570"/>
            </a:xfrm>
            <a:prstGeom prst="rect">
              <a:avLst/>
            </a:prstGeom>
          </p:spPr>
        </p:pic>
      </p:grpSp>
      <p:pic>
        <p:nvPicPr>
          <p:cNvPr id="2097" name="Grafik 2096" descr="Ein Bild, das Text, Screenshot, Software, Computersymbol enthält.&#10;&#10;KI-generierte Inhalte können fehlerhaft sein.">
            <a:extLst>
              <a:ext uri="{FF2B5EF4-FFF2-40B4-BE49-F238E27FC236}">
                <a16:creationId xmlns:a16="http://schemas.microsoft.com/office/drawing/2014/main" id="{40A1A186-08BF-C004-8455-60F4DFA7C156}"/>
              </a:ext>
            </a:extLst>
          </p:cNvPr>
          <p:cNvPicPr>
            <a:picLocks noChangeAspect="1"/>
          </p:cNvPicPr>
          <p:nvPr/>
        </p:nvPicPr>
        <p:blipFill>
          <a:blip r:embed="rId38">
            <a:extLst>
              <a:ext uri="{28A0092B-C50C-407E-A947-70E740481C1C}">
                <a14:useLocalDpi xmlns:a14="http://schemas.microsoft.com/office/drawing/2010/main" val="0"/>
              </a:ext>
            </a:extLst>
          </a:blip>
          <a:srcRect b="6390"/>
          <a:stretch/>
        </p:blipFill>
        <p:spPr>
          <a:xfrm>
            <a:off x="1400019" y="22607754"/>
            <a:ext cx="27542462" cy="12763788"/>
          </a:xfrm>
          <a:prstGeom prst="rect">
            <a:avLst/>
          </a:prstGeom>
        </p:spPr>
      </p:pic>
      <p:pic>
        <p:nvPicPr>
          <p:cNvPr id="4" name="Grafik 3" descr="Sanduhr 60% mit einfarbiger Füllung">
            <a:extLst>
              <a:ext uri="{FF2B5EF4-FFF2-40B4-BE49-F238E27FC236}">
                <a16:creationId xmlns:a16="http://schemas.microsoft.com/office/drawing/2014/main" id="{60AA72D9-011F-7FC3-43ED-E50348805B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17499" y="20281645"/>
            <a:ext cx="472173" cy="472173"/>
          </a:xfrm>
          <a:prstGeom prst="rect">
            <a:avLst/>
          </a:prstGeom>
        </p:spPr>
      </p:pic>
      <p:pic>
        <p:nvPicPr>
          <p:cNvPr id="5" name="Grafik 4" descr="Shuffle mit einfarbiger Füllung">
            <a:extLst>
              <a:ext uri="{FF2B5EF4-FFF2-40B4-BE49-F238E27FC236}">
                <a16:creationId xmlns:a16="http://schemas.microsoft.com/office/drawing/2014/main" id="{4B68C20E-95CA-9245-4BBD-F1DA3E3EB8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217500" y="19036614"/>
            <a:ext cx="472173" cy="472173"/>
          </a:xfrm>
          <a:prstGeom prst="rect">
            <a:avLst/>
          </a:prstGeom>
        </p:spPr>
      </p:pic>
      <p:pic>
        <p:nvPicPr>
          <p:cNvPr id="6" name="Grafik 5" descr="Pfeil mit einer Linie: Gerade mit einfarbiger Füllung">
            <a:extLst>
              <a:ext uri="{FF2B5EF4-FFF2-40B4-BE49-F238E27FC236}">
                <a16:creationId xmlns:a16="http://schemas.microsoft.com/office/drawing/2014/main" id="{DA948F4F-85B7-8DA7-54B0-5E9C570045C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34217499" y="19508787"/>
            <a:ext cx="472173" cy="472173"/>
          </a:xfrm>
          <a:prstGeom prst="rect">
            <a:avLst/>
          </a:prstGeom>
        </p:spPr>
      </p:pic>
      <p:pic>
        <p:nvPicPr>
          <p:cNvPr id="7" name="Grafik 6" descr="Pfeil mit einer Linie: Gerade mit einfarbiger Füllung">
            <a:extLst>
              <a:ext uri="{FF2B5EF4-FFF2-40B4-BE49-F238E27FC236}">
                <a16:creationId xmlns:a16="http://schemas.microsoft.com/office/drawing/2014/main" id="{4DDE47A5-EF8E-F0C0-8145-0D6DE23094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34217499" y="19771372"/>
            <a:ext cx="472173" cy="472173"/>
          </a:xfrm>
          <a:prstGeom prst="rect">
            <a:avLst/>
          </a:prstGeom>
        </p:spPr>
      </p:pic>
      <p:sp>
        <p:nvSpPr>
          <p:cNvPr id="10" name="Textfeld 9">
            <a:extLst>
              <a:ext uri="{FF2B5EF4-FFF2-40B4-BE49-F238E27FC236}">
                <a16:creationId xmlns:a16="http://schemas.microsoft.com/office/drawing/2014/main" id="{DB2DEC06-4330-2881-A640-7ACB81722662}"/>
              </a:ext>
            </a:extLst>
          </p:cNvPr>
          <p:cNvSpPr txBox="1"/>
          <p:nvPr/>
        </p:nvSpPr>
        <p:spPr>
          <a:xfrm>
            <a:off x="34786550" y="18980312"/>
            <a:ext cx="7944347" cy="584775"/>
          </a:xfrm>
          <a:prstGeom prst="rect">
            <a:avLst/>
          </a:prstGeom>
          <a:noFill/>
        </p:spPr>
        <p:txBody>
          <a:bodyPr wrap="square" rtlCol="0">
            <a:spAutoFit/>
          </a:bodyPr>
          <a:lstStyle/>
          <a:p>
            <a:pPr algn="l">
              <a:spcAft>
                <a:spcPts val="600"/>
              </a:spcAft>
            </a:pPr>
            <a:r>
              <a:rPr kumimoji="0" lang="en-US" sz="3200" b="0" i="0" u="none" strike="noStrike" kern="1200" cap="none" spc="0" normalizeH="0" baseline="0" noProof="0" dirty="0">
                <a:ln>
                  <a:noFill/>
                </a:ln>
                <a:solidFill>
                  <a:prstClr val="black"/>
                </a:solidFill>
                <a:effectLst/>
                <a:uLnTx/>
                <a:uFillTx/>
                <a:latin typeface="Aptos"/>
                <a:ea typeface="+mn-ea"/>
                <a:cs typeface="+mn-cs"/>
              </a:rPr>
              <a:t>8 randomized controlled trials (RCTs)</a:t>
            </a:r>
            <a:endParaRPr lang="en-GB" sz="3200" noProof="0" dirty="0"/>
          </a:p>
        </p:txBody>
      </p:sp>
      <p:sp>
        <p:nvSpPr>
          <p:cNvPr id="12" name="Textfeld 11">
            <a:extLst>
              <a:ext uri="{FF2B5EF4-FFF2-40B4-BE49-F238E27FC236}">
                <a16:creationId xmlns:a16="http://schemas.microsoft.com/office/drawing/2014/main" id="{F1DAC1E5-3D53-A0A9-4D5E-44DB4B29B14F}"/>
              </a:ext>
            </a:extLst>
          </p:cNvPr>
          <p:cNvSpPr txBox="1"/>
          <p:nvPr/>
        </p:nvSpPr>
        <p:spPr>
          <a:xfrm>
            <a:off x="34786551" y="19563955"/>
            <a:ext cx="2730500" cy="584775"/>
          </a:xfrm>
          <a:prstGeom prst="rect">
            <a:avLst/>
          </a:prstGeom>
          <a:noFill/>
        </p:spPr>
        <p:txBody>
          <a:bodyPr wrap="square" rtlCol="0">
            <a:spAutoFit/>
          </a:bodyPr>
          <a:lstStyle/>
          <a:p>
            <a:pPr algn="l">
              <a:spcAft>
                <a:spcPts val="600"/>
              </a:spcAft>
            </a:pPr>
            <a:r>
              <a:rPr lang="en-US" sz="3200" dirty="0">
                <a:solidFill>
                  <a:prstClr val="black"/>
                </a:solidFill>
                <a:latin typeface="Aptos"/>
              </a:rPr>
              <a:t>5 non-</a:t>
            </a:r>
            <a:r>
              <a:rPr kumimoji="0" lang="en-US" sz="3200" b="0" i="0" u="none" strike="noStrike" kern="1200" cap="none" spc="0" normalizeH="0" baseline="0" noProof="0" dirty="0">
                <a:ln>
                  <a:noFill/>
                </a:ln>
                <a:solidFill>
                  <a:prstClr val="black"/>
                </a:solidFill>
                <a:effectLst/>
                <a:uLnTx/>
                <a:uFillTx/>
                <a:latin typeface="Aptos"/>
                <a:ea typeface="+mn-ea"/>
                <a:cs typeface="+mn-cs"/>
              </a:rPr>
              <a:t>RCTs</a:t>
            </a:r>
            <a:endParaRPr lang="en-GB" sz="3200" noProof="0" dirty="0"/>
          </a:p>
        </p:txBody>
      </p:sp>
      <p:sp>
        <p:nvSpPr>
          <p:cNvPr id="13" name="Textfeld 12">
            <a:extLst>
              <a:ext uri="{FF2B5EF4-FFF2-40B4-BE49-F238E27FC236}">
                <a16:creationId xmlns:a16="http://schemas.microsoft.com/office/drawing/2014/main" id="{6F511F64-86B5-E9FA-A291-3FADC37D1506}"/>
              </a:ext>
            </a:extLst>
          </p:cNvPr>
          <p:cNvSpPr txBox="1"/>
          <p:nvPr/>
        </p:nvSpPr>
        <p:spPr>
          <a:xfrm>
            <a:off x="34786550" y="20174130"/>
            <a:ext cx="3620815" cy="584775"/>
          </a:xfrm>
          <a:prstGeom prst="rect">
            <a:avLst/>
          </a:prstGeom>
          <a:noFill/>
        </p:spPr>
        <p:txBody>
          <a:bodyPr wrap="square" rtlCol="0">
            <a:spAutoFit/>
          </a:bodyPr>
          <a:lstStyle/>
          <a:p>
            <a:pPr algn="l">
              <a:spcAft>
                <a:spcPts val="600"/>
              </a:spcAft>
            </a:pPr>
            <a:r>
              <a:rPr lang="en-US" sz="3200" dirty="0">
                <a:solidFill>
                  <a:prstClr val="black"/>
                </a:solidFill>
                <a:latin typeface="Aptos"/>
              </a:rPr>
              <a:t>10 pre-post trials</a:t>
            </a:r>
            <a:endParaRPr lang="en-GB" sz="3200" noProof="0" dirty="0"/>
          </a:p>
        </p:txBody>
      </p:sp>
      <p:sp>
        <p:nvSpPr>
          <p:cNvPr id="18" name="Content Placeholder 16">
            <a:extLst>
              <a:ext uri="{FF2B5EF4-FFF2-40B4-BE49-F238E27FC236}">
                <a16:creationId xmlns:a16="http://schemas.microsoft.com/office/drawing/2014/main" id="{72D3B4C4-B6F9-0A77-C559-45193AAC3454}"/>
              </a:ext>
            </a:extLst>
          </p:cNvPr>
          <p:cNvSpPr txBox="1">
            <a:spLocks/>
          </p:cNvSpPr>
          <p:nvPr/>
        </p:nvSpPr>
        <p:spPr>
          <a:xfrm>
            <a:off x="1415981" y="36270386"/>
            <a:ext cx="13591617" cy="5353863"/>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Omics technologies are increasingly used (2012: n = 2; 2025: n = 14)</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Enable monitoring of biological adaptations</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Transcriptomics &amp; metagenomics most used</a:t>
            </a:r>
          </a:p>
          <a:p>
            <a:pPr marL="457200" lvl="1" indent="-457200" algn="just">
              <a:buFont typeface="Arial" panose="020B0604020202020204" pitchFamily="34" charset="0"/>
              <a:buChar char="•"/>
              <a:defRPr/>
            </a:pPr>
            <a:r>
              <a:rPr kumimoji="0" lang="en-AU" sz="3200" b="0" i="0" u="none" strike="noStrike" kern="1200" cap="none" spc="0" normalizeH="0" baseline="0" dirty="0">
                <a:ln>
                  <a:noFill/>
                </a:ln>
                <a:solidFill>
                  <a:prstClr val="black"/>
                </a:solidFill>
                <a:effectLst/>
                <a:uLnTx/>
                <a:uFillTx/>
                <a:latin typeface="+mj-lt"/>
                <a:ea typeface="+mn-ea"/>
                <a:cs typeface="+mn-cs"/>
              </a:rPr>
              <a:t>Exercise</a:t>
            </a:r>
            <a:r>
              <a:rPr kumimoji="0" lang="fr-FR" sz="3200" b="0" i="0" u="none" strike="noStrike" kern="1200" cap="none" spc="0" normalizeH="0" baseline="0" noProof="0" dirty="0">
                <a:ln>
                  <a:noFill/>
                </a:ln>
                <a:solidFill>
                  <a:prstClr val="black"/>
                </a:solidFill>
                <a:effectLst/>
                <a:uLnTx/>
                <a:uFillTx/>
                <a:latin typeface="+mj-lt"/>
                <a:ea typeface="+mn-ea"/>
                <a:cs typeface="+mn-cs"/>
              </a:rPr>
              <a:t> &amp; </a:t>
            </a:r>
            <a:r>
              <a:rPr kumimoji="0" lang="en-AU" sz="3200" b="0" i="0" u="none" strike="noStrike" kern="1200" cap="none" spc="0" normalizeH="0" baseline="0" dirty="0">
                <a:ln>
                  <a:noFill/>
                </a:ln>
                <a:solidFill>
                  <a:prstClr val="black"/>
                </a:solidFill>
                <a:effectLst/>
                <a:uLnTx/>
                <a:uFillTx/>
                <a:latin typeface="+mj-lt"/>
                <a:ea typeface="+mn-ea"/>
                <a:cs typeface="+mn-cs"/>
              </a:rPr>
              <a:t>electrical</a:t>
            </a:r>
            <a:r>
              <a:rPr kumimoji="0" lang="fr-FR" sz="3200" b="0" i="0" u="none" strike="noStrike" kern="1200" cap="none" spc="0" normalizeH="0" baseline="0" noProof="0" dirty="0">
                <a:ln>
                  <a:noFill/>
                </a:ln>
                <a:solidFill>
                  <a:prstClr val="black"/>
                </a:solidFill>
                <a:effectLst/>
                <a:uLnTx/>
                <a:uFillTx/>
                <a:latin typeface="+mj-lt"/>
                <a:ea typeface="+mn-ea"/>
                <a:cs typeface="+mn-cs"/>
              </a:rPr>
              <a:t> stimulation drive muscle </a:t>
            </a:r>
            <a:r>
              <a:rPr kumimoji="0" lang="en-AU" sz="3200" b="0" i="0" u="none" strike="noStrike" kern="1200" cap="none" spc="0" normalizeH="0" baseline="0" dirty="0">
                <a:ln>
                  <a:noFill/>
                </a:ln>
                <a:solidFill>
                  <a:prstClr val="black"/>
                </a:solidFill>
                <a:effectLst/>
                <a:uLnTx/>
                <a:uFillTx/>
                <a:latin typeface="+mj-lt"/>
                <a:ea typeface="+mn-ea"/>
                <a:cs typeface="+mn-cs"/>
              </a:rPr>
              <a:t>gene</a:t>
            </a:r>
            <a:r>
              <a:rPr kumimoji="0" lang="fr-FR" sz="3200" b="0" i="0" u="none" strike="noStrike" kern="1200" cap="none" spc="0" normalizeH="0" baseline="0" noProof="0" dirty="0">
                <a:ln>
                  <a:noFill/>
                </a:ln>
                <a:solidFill>
                  <a:prstClr val="black"/>
                </a:solidFill>
                <a:effectLst/>
                <a:uLnTx/>
                <a:uFillTx/>
                <a:latin typeface="+mj-lt"/>
                <a:ea typeface="+mn-ea"/>
                <a:cs typeface="+mn-cs"/>
              </a:rPr>
              <a:t> adaptation</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Microbiome shifts reduce inflammation</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Linked to better bowel and metabolic outcomes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Epigenomics shows lasting molecular effects</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Suggests sustained adaptation potential</a:t>
            </a:r>
          </a:p>
        </p:txBody>
      </p:sp>
      <p:sp>
        <p:nvSpPr>
          <p:cNvPr id="19" name="Content Placeholder 16">
            <a:extLst>
              <a:ext uri="{FF2B5EF4-FFF2-40B4-BE49-F238E27FC236}">
                <a16:creationId xmlns:a16="http://schemas.microsoft.com/office/drawing/2014/main" id="{714C17DB-1FF9-32F0-38E9-91821E078955}"/>
              </a:ext>
            </a:extLst>
          </p:cNvPr>
          <p:cNvSpPr txBox="1">
            <a:spLocks/>
          </p:cNvSpPr>
          <p:nvPr/>
        </p:nvSpPr>
        <p:spPr>
          <a:xfrm>
            <a:off x="15313041" y="36276551"/>
            <a:ext cx="13591617" cy="5347697"/>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Proteomics &amp; metabolomics detect systemic changes</a:t>
            </a:r>
          </a:p>
          <a:p>
            <a:pPr marL="1454950" lvl="2" indent="-457200" algn="just">
              <a:defRPr/>
            </a:pPr>
            <a:r>
              <a:rPr lang="en-GB" sz="3200" noProof="0" dirty="0"/>
              <a:t>Hormones &amp; cell therapies → signature proteins/metabolites</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Early molecular shifts can guide rehabilitation</a:t>
            </a:r>
          </a:p>
          <a:p>
            <a:pPr marL="1454950" lvl="2" indent="-457200" algn="just">
              <a:defRPr/>
            </a:pPr>
            <a:r>
              <a:rPr lang="en-GB" sz="3200" noProof="0" dirty="0"/>
              <a:t>May forecast recovery ahead of clinical signs</a:t>
            </a:r>
          </a:p>
          <a:p>
            <a:pPr marL="1454950" lvl="2" indent="-457200" algn="just">
              <a:defRPr/>
            </a:pPr>
            <a:r>
              <a:rPr lang="en-GB" sz="3200" noProof="0" dirty="0"/>
              <a:t>Enable real-time intervention tuning</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Current evidence is promising but limited</a:t>
            </a:r>
          </a:p>
          <a:p>
            <a:pPr marL="1454950" lvl="2" indent="-457200" algn="just">
              <a:defRPr/>
            </a:pPr>
            <a:r>
              <a:rPr lang="en-GB" sz="3200" noProof="0" dirty="0"/>
              <a:t>Most studies small, short, and high variability</a:t>
            </a:r>
          </a:p>
          <a:p>
            <a:pPr marL="1454950" lvl="2" indent="-457200" algn="just">
              <a:defRPr/>
            </a:pPr>
            <a:r>
              <a:rPr lang="en-GB" sz="3200" noProof="0" dirty="0"/>
              <a:t>Need for standardized (multi)-omics clinical trials</a:t>
            </a:r>
          </a:p>
        </p:txBody>
      </p:sp>
      <p:sp>
        <p:nvSpPr>
          <p:cNvPr id="20" name="Content Placeholder 10">
            <a:extLst>
              <a:ext uri="{FF2B5EF4-FFF2-40B4-BE49-F238E27FC236}">
                <a16:creationId xmlns:a16="http://schemas.microsoft.com/office/drawing/2014/main" id="{AC7B7D95-D934-53E9-1731-B52875CEF523}"/>
              </a:ext>
            </a:extLst>
          </p:cNvPr>
          <p:cNvSpPr txBox="1">
            <a:spLocks/>
          </p:cNvSpPr>
          <p:nvPr/>
        </p:nvSpPr>
        <p:spPr>
          <a:xfrm>
            <a:off x="1380968" y="35447737"/>
            <a:ext cx="27523689" cy="744560"/>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Conclusion</a:t>
            </a:r>
          </a:p>
        </p:txBody>
      </p:sp>
      <p:sp>
        <p:nvSpPr>
          <p:cNvPr id="30" name="Textfeld 29">
            <a:extLst>
              <a:ext uri="{FF2B5EF4-FFF2-40B4-BE49-F238E27FC236}">
                <a16:creationId xmlns:a16="http://schemas.microsoft.com/office/drawing/2014/main" id="{11FF239B-3DC0-619F-7026-55E7FCE634CE}"/>
              </a:ext>
            </a:extLst>
          </p:cNvPr>
          <p:cNvSpPr txBox="1"/>
          <p:nvPr/>
        </p:nvSpPr>
        <p:spPr>
          <a:xfrm>
            <a:off x="15057141" y="37416843"/>
            <a:ext cx="1152438" cy="646331"/>
          </a:xfrm>
          <a:prstGeom prst="rect">
            <a:avLst/>
          </a:prstGeom>
          <a:noFill/>
        </p:spPr>
        <p:txBody>
          <a:bodyPr wrap="square">
            <a:spAutoFit/>
          </a:bodyPr>
          <a:lstStyle/>
          <a:p>
            <a:r>
              <a:rPr lang="de-CH" sz="3600" dirty="0"/>
              <a:t>⏱️</a:t>
            </a:r>
            <a:endParaRPr lang="en-GB" sz="3600" dirty="0"/>
          </a:p>
        </p:txBody>
      </p:sp>
      <p:sp>
        <p:nvSpPr>
          <p:cNvPr id="2049" name="Textfeld 2048">
            <a:extLst>
              <a:ext uri="{FF2B5EF4-FFF2-40B4-BE49-F238E27FC236}">
                <a16:creationId xmlns:a16="http://schemas.microsoft.com/office/drawing/2014/main" id="{791F64E8-A0C1-C3FF-F0AC-43C707943A7D}"/>
              </a:ext>
            </a:extLst>
          </p:cNvPr>
          <p:cNvSpPr txBox="1"/>
          <p:nvPr/>
        </p:nvSpPr>
        <p:spPr>
          <a:xfrm>
            <a:off x="15055512" y="39391994"/>
            <a:ext cx="1098665" cy="646331"/>
          </a:xfrm>
          <a:prstGeom prst="rect">
            <a:avLst/>
          </a:prstGeom>
          <a:noFill/>
        </p:spPr>
        <p:txBody>
          <a:bodyPr wrap="square">
            <a:spAutoFit/>
          </a:bodyPr>
          <a:lstStyle/>
          <a:p>
            <a:r>
              <a:rPr lang="de-CH" sz="3600" dirty="0"/>
              <a:t>⚠️</a:t>
            </a:r>
            <a:endParaRPr lang="en-GB" sz="3600" dirty="0"/>
          </a:p>
        </p:txBody>
      </p:sp>
      <p:sp>
        <p:nvSpPr>
          <p:cNvPr id="2053" name="Textfeld 2052">
            <a:extLst>
              <a:ext uri="{FF2B5EF4-FFF2-40B4-BE49-F238E27FC236}">
                <a16:creationId xmlns:a16="http://schemas.microsoft.com/office/drawing/2014/main" id="{03A8B7F9-0728-6E31-88BC-B42DAEC55E83}"/>
              </a:ext>
            </a:extLst>
          </p:cNvPr>
          <p:cNvSpPr txBox="1"/>
          <p:nvPr/>
        </p:nvSpPr>
        <p:spPr>
          <a:xfrm>
            <a:off x="1008099" y="38813239"/>
            <a:ext cx="1274902" cy="646331"/>
          </a:xfrm>
          <a:prstGeom prst="rect">
            <a:avLst/>
          </a:prstGeom>
          <a:noFill/>
        </p:spPr>
        <p:txBody>
          <a:bodyPr wrap="square">
            <a:spAutoFit/>
          </a:bodyPr>
          <a:lstStyle/>
          <a:p>
            <a:r>
              <a:rPr lang="de-CH" sz="3600" dirty="0"/>
              <a:t>🦠</a:t>
            </a:r>
            <a:endParaRPr lang="en-GB" sz="3600" dirty="0"/>
          </a:p>
        </p:txBody>
      </p:sp>
      <p:sp>
        <p:nvSpPr>
          <p:cNvPr id="2055" name="Textfeld 2054">
            <a:extLst>
              <a:ext uri="{FF2B5EF4-FFF2-40B4-BE49-F238E27FC236}">
                <a16:creationId xmlns:a16="http://schemas.microsoft.com/office/drawing/2014/main" id="{C9A41253-B987-6BB0-103E-D9CF9BE75832}"/>
              </a:ext>
            </a:extLst>
          </p:cNvPr>
          <p:cNvSpPr txBox="1"/>
          <p:nvPr/>
        </p:nvSpPr>
        <p:spPr>
          <a:xfrm>
            <a:off x="1091005" y="38123502"/>
            <a:ext cx="1107543" cy="646331"/>
          </a:xfrm>
          <a:prstGeom prst="rect">
            <a:avLst/>
          </a:prstGeom>
          <a:noFill/>
        </p:spPr>
        <p:txBody>
          <a:bodyPr wrap="square">
            <a:spAutoFit/>
          </a:bodyPr>
          <a:lstStyle/>
          <a:p>
            <a:r>
              <a:rPr lang="de-CH" sz="3600" dirty="0"/>
              <a:t>🏃‍♂️</a:t>
            </a:r>
            <a:endParaRPr lang="en-GB" sz="3600" dirty="0"/>
          </a:p>
        </p:txBody>
      </p:sp>
      <p:sp>
        <p:nvSpPr>
          <p:cNvPr id="2058" name="Textfeld 2057">
            <a:extLst>
              <a:ext uri="{FF2B5EF4-FFF2-40B4-BE49-F238E27FC236}">
                <a16:creationId xmlns:a16="http://schemas.microsoft.com/office/drawing/2014/main" id="{72CDB1F4-F93B-F09B-CAF1-ECDF5B153DFF}"/>
              </a:ext>
            </a:extLst>
          </p:cNvPr>
          <p:cNvSpPr txBox="1"/>
          <p:nvPr/>
        </p:nvSpPr>
        <p:spPr>
          <a:xfrm>
            <a:off x="1079088" y="36122184"/>
            <a:ext cx="1203913" cy="646331"/>
          </a:xfrm>
          <a:prstGeom prst="rect">
            <a:avLst/>
          </a:prstGeom>
          <a:noFill/>
        </p:spPr>
        <p:txBody>
          <a:bodyPr wrap="square">
            <a:spAutoFit/>
          </a:bodyPr>
          <a:lstStyle/>
          <a:p>
            <a:r>
              <a:rPr lang="de-CH" sz="3600" dirty="0"/>
              <a:t>🚀</a:t>
            </a:r>
            <a:endParaRPr lang="en-GB" sz="3600" dirty="0"/>
          </a:p>
        </p:txBody>
      </p:sp>
      <p:pic>
        <p:nvPicPr>
          <p:cNvPr id="2063" name="Grafik 2062" descr="Waage der Justitia mit einfarbiger Füllung">
            <a:extLst>
              <a:ext uri="{FF2B5EF4-FFF2-40B4-BE49-F238E27FC236}">
                <a16:creationId xmlns:a16="http://schemas.microsoft.com/office/drawing/2014/main" id="{B4E55EAA-B419-B1A6-4E1D-84100ADD5E8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4663694" y="21403552"/>
            <a:ext cx="704234" cy="704234"/>
          </a:xfrm>
          <a:prstGeom prst="rect">
            <a:avLst/>
          </a:prstGeom>
        </p:spPr>
      </p:pic>
      <p:sp>
        <p:nvSpPr>
          <p:cNvPr id="2066" name="Textfeld 2065">
            <a:extLst>
              <a:ext uri="{FF2B5EF4-FFF2-40B4-BE49-F238E27FC236}">
                <a16:creationId xmlns:a16="http://schemas.microsoft.com/office/drawing/2014/main" id="{B136B0E1-2EC9-1C86-D54F-E1E1C29DDAF1}"/>
              </a:ext>
            </a:extLst>
          </p:cNvPr>
          <p:cNvSpPr txBox="1"/>
          <p:nvPr/>
        </p:nvSpPr>
        <p:spPr>
          <a:xfrm>
            <a:off x="1036572" y="40053972"/>
            <a:ext cx="1274902" cy="646331"/>
          </a:xfrm>
          <a:prstGeom prst="rect">
            <a:avLst/>
          </a:prstGeom>
          <a:noFill/>
        </p:spPr>
        <p:txBody>
          <a:bodyPr wrap="square">
            <a:spAutoFit/>
          </a:bodyPr>
          <a:lstStyle/>
          <a:p>
            <a:r>
              <a:rPr lang="de-CH" sz="3600" dirty="0"/>
              <a:t>🧬</a:t>
            </a:r>
            <a:endParaRPr lang="en-GB" sz="3600" dirty="0"/>
          </a:p>
        </p:txBody>
      </p:sp>
      <p:sp>
        <p:nvSpPr>
          <p:cNvPr id="2085" name="Textfeld 2084">
            <a:extLst>
              <a:ext uri="{FF2B5EF4-FFF2-40B4-BE49-F238E27FC236}">
                <a16:creationId xmlns:a16="http://schemas.microsoft.com/office/drawing/2014/main" id="{C8DF0D2D-DE0D-D86D-A626-2757E039A691}"/>
              </a:ext>
            </a:extLst>
          </p:cNvPr>
          <p:cNvSpPr txBox="1"/>
          <p:nvPr/>
        </p:nvSpPr>
        <p:spPr>
          <a:xfrm>
            <a:off x="15055512" y="36106102"/>
            <a:ext cx="1274902" cy="646331"/>
          </a:xfrm>
          <a:prstGeom prst="rect">
            <a:avLst/>
          </a:prstGeom>
          <a:noFill/>
        </p:spPr>
        <p:txBody>
          <a:bodyPr wrap="square">
            <a:spAutoFit/>
          </a:bodyPr>
          <a:lstStyle/>
          <a:p>
            <a:r>
              <a:rPr lang="de-CH" sz="3600" dirty="0"/>
              <a:t>🧪</a:t>
            </a:r>
            <a:endParaRPr lang="en-GB" sz="3600" dirty="0"/>
          </a:p>
        </p:txBody>
      </p:sp>
    </p:spTree>
    <p:extLst>
      <p:ext uri="{BB962C8B-B14F-4D97-AF65-F5344CB8AC3E}">
        <p14:creationId xmlns:p14="http://schemas.microsoft.com/office/powerpoint/2010/main" val="125429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207D-4C42-9AC3-F22D-A9312BE26B26}"/>
              </a:ext>
            </a:extLst>
          </p:cNvPr>
          <p:cNvSpPr>
            <a:spLocks noGrp="1"/>
          </p:cNvSpPr>
          <p:nvPr>
            <p:ph type="title"/>
          </p:nvPr>
        </p:nvSpPr>
        <p:spPr>
          <a:xfrm>
            <a:off x="1452867" y="3227957"/>
            <a:ext cx="27497990" cy="2870456"/>
          </a:xfrm>
        </p:spPr>
        <p:txBody>
          <a:bodyPr/>
          <a:lstStyle/>
          <a:p>
            <a:pPr algn="ctr"/>
            <a:r>
              <a:rPr lang="en-US" sz="9800" dirty="0"/>
              <a:t>Implementing Omics Technologies to Analyze Rehabilitation Strategies in Spinal Cord Injury</a:t>
            </a:r>
            <a:endParaRPr lang="en-GB" sz="9800" dirty="0"/>
          </a:p>
        </p:txBody>
      </p:sp>
      <p:sp>
        <p:nvSpPr>
          <p:cNvPr id="11" name="Content Placeholder 10">
            <a:extLst>
              <a:ext uri="{FF2B5EF4-FFF2-40B4-BE49-F238E27FC236}">
                <a16:creationId xmlns:a16="http://schemas.microsoft.com/office/drawing/2014/main" id="{76393A5A-9A0D-095B-FC87-053BC6983780}"/>
              </a:ext>
            </a:extLst>
          </p:cNvPr>
          <p:cNvSpPr>
            <a:spLocks noGrp="1"/>
          </p:cNvSpPr>
          <p:nvPr>
            <p:ph sz="half" idx="1"/>
          </p:nvPr>
        </p:nvSpPr>
        <p:spPr>
          <a:xfrm>
            <a:off x="1418612" y="21439203"/>
            <a:ext cx="27524146" cy="744560"/>
          </a:xfrm>
        </p:spPr>
        <p:txBody>
          <a:bodyPr/>
          <a:lstStyle/>
          <a:p>
            <a:pPr algn="ctr"/>
            <a:r>
              <a:rPr lang="en-GB" sz="5660" dirty="0"/>
              <a:t>Main Results</a:t>
            </a:r>
          </a:p>
        </p:txBody>
      </p:sp>
      <p:sp>
        <p:nvSpPr>
          <p:cNvPr id="17" name="Content Placeholder 16">
            <a:extLst>
              <a:ext uri="{FF2B5EF4-FFF2-40B4-BE49-F238E27FC236}">
                <a16:creationId xmlns:a16="http://schemas.microsoft.com/office/drawing/2014/main" id="{0DCE6E4C-2A70-D3D3-AA76-DA1D8658259E}"/>
              </a:ext>
            </a:extLst>
          </p:cNvPr>
          <p:cNvSpPr>
            <a:spLocks noGrp="1"/>
          </p:cNvSpPr>
          <p:nvPr>
            <p:ph sz="half" idx="2"/>
          </p:nvPr>
        </p:nvSpPr>
        <p:spPr>
          <a:xfrm>
            <a:off x="17662228" y="14475664"/>
            <a:ext cx="11275645" cy="8102662"/>
          </a:xfrm>
        </p:spPr>
        <p:txBody>
          <a:bodyPr/>
          <a:lstStyle/>
          <a:p>
            <a:pPr algn="ctr"/>
            <a:r>
              <a:rPr lang="en-GB" noProof="0" dirty="0"/>
              <a:t>Methods</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397" b="0" i="0" u="none" strike="noStrike" kern="1200" cap="none" spc="0" normalizeH="0" baseline="0" noProof="0" dirty="0">
                <a:ln>
                  <a:noFill/>
                </a:ln>
                <a:solidFill>
                  <a:prstClr val="black"/>
                </a:solidFill>
                <a:effectLst/>
                <a:uLnTx/>
                <a:uFillTx/>
                <a:latin typeface="+mj-lt"/>
                <a:ea typeface="+mn-ea"/>
                <a:cs typeface="+mn-cs"/>
              </a:rPr>
              <a:t>Three databases (Embase, Medline, Web of Science) were searched. Two reviewers independently screened, extracted data and assessed risk of bias (National Heart Lung and Blood Institute Quality Assessment Tool).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b="1" noProof="0" dirty="0">
                <a:solidFill>
                  <a:prstClr val="black"/>
                </a:solidFill>
                <a:latin typeface="+mj-lt"/>
              </a:rPr>
              <a:t>Inclusion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dirty="0">
                <a:solidFill>
                  <a:prstClr val="black"/>
                </a:solidFill>
                <a:latin typeface="+mj-lt"/>
              </a:rPr>
              <a:t>Age ≥18 years; traumatic SCI; assessed outcomes through omics; published in peer-reviewed journal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b="1" noProof="0" dirty="0">
                <a:solidFill>
                  <a:prstClr val="black"/>
                </a:solidFill>
                <a:latin typeface="+mj-lt"/>
              </a:rPr>
              <a:t>Exclusion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dirty="0">
                <a:solidFill>
                  <a:prstClr val="black"/>
                </a:solidFill>
                <a:latin typeface="+mj-lt"/>
              </a:rPr>
              <a:t>Animal studies, reviews, commentaries, and conference abstracts</a:t>
            </a:r>
            <a:endParaRPr lang="en-US" sz="1800" kern="0" dirty="0">
              <a:effectLst/>
              <a:latin typeface="Arial" panose="020B0604020202020204" pitchFamily="34" charset="0"/>
              <a:ea typeface="Times New Roman" panose="02020603050405020304" pitchFamily="18" charset="0"/>
            </a:endParaRPr>
          </a:p>
        </p:txBody>
      </p:sp>
      <p:pic>
        <p:nvPicPr>
          <p:cNvPr id="23" name="Picture Placeholder 22">
            <a:extLst>
              <a:ext uri="{FF2B5EF4-FFF2-40B4-BE49-F238E27FC236}">
                <a16:creationId xmlns:a16="http://schemas.microsoft.com/office/drawing/2014/main" id="{4AFE826F-6D85-B6F8-FCEC-D9837FADD7D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t="6364" b="6364"/>
          <a:stretch>
            <a:fillRect/>
          </a:stretch>
        </p:blipFill>
        <p:spPr>
          <a:xfrm>
            <a:off x="9392074" y="568641"/>
            <a:ext cx="6453952" cy="2149386"/>
          </a:xfrm>
        </p:spPr>
      </p:pic>
      <p:pic>
        <p:nvPicPr>
          <p:cNvPr id="25" name="Picture Placeholder 24">
            <a:extLst>
              <a:ext uri="{FF2B5EF4-FFF2-40B4-BE49-F238E27FC236}">
                <a16:creationId xmlns:a16="http://schemas.microsoft.com/office/drawing/2014/main" id="{9ED2DE43-CA9B-69C4-F9E4-CC714DE1F2A3}"/>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t="6364" b="6364"/>
          <a:stretch>
            <a:fillRect/>
          </a:stretch>
        </p:blipFill>
        <p:spPr>
          <a:xfrm>
            <a:off x="15846026" y="539575"/>
            <a:ext cx="6453952" cy="2149386"/>
          </a:xfrm>
        </p:spPr>
      </p:pic>
      <p:sp>
        <p:nvSpPr>
          <p:cNvPr id="16" name="Subtitle 15">
            <a:extLst>
              <a:ext uri="{FF2B5EF4-FFF2-40B4-BE49-F238E27FC236}">
                <a16:creationId xmlns:a16="http://schemas.microsoft.com/office/drawing/2014/main" id="{CD293C7E-406E-AA4F-0093-8C365A4B41DC}"/>
              </a:ext>
            </a:extLst>
          </p:cNvPr>
          <p:cNvSpPr>
            <a:spLocks noGrp="1"/>
          </p:cNvSpPr>
          <p:nvPr>
            <p:ph type="subTitle" idx="17"/>
          </p:nvPr>
        </p:nvSpPr>
        <p:spPr>
          <a:xfrm>
            <a:off x="1374775" y="6399986"/>
            <a:ext cx="27834090" cy="1208235"/>
          </a:xfrm>
        </p:spPr>
        <p:txBody>
          <a:bodyPr/>
          <a:lstStyle/>
          <a:p>
            <a:r>
              <a:rPr lang="en-GB" sz="3810" spc="-142" dirty="0"/>
              <a:t>Alexander Stacul</a:t>
            </a:r>
            <a:r>
              <a:rPr lang="en-GB" sz="3810" spc="-142" baseline="30000" dirty="0"/>
              <a:t>1,2</a:t>
            </a:r>
            <a:r>
              <a:rPr lang="en-GB" sz="3810" spc="-142" dirty="0"/>
              <a:t>, Ezra Valido</a:t>
            </a:r>
            <a:r>
              <a:rPr lang="en-GB" sz="3810" spc="-142" baseline="30000" dirty="0"/>
              <a:t>1</a:t>
            </a:r>
            <a:r>
              <a:rPr lang="en-GB" sz="3810" spc="-142" dirty="0"/>
              <a:t>, Nicole Nyfeler</a:t>
            </a:r>
            <a:r>
              <a:rPr lang="en-GB" sz="3810" spc="-142" baseline="30000" dirty="0"/>
              <a:t>1</a:t>
            </a:r>
            <a:r>
              <a:rPr lang="en-GB" sz="3810" spc="-142" dirty="0"/>
              <a:t>, Alessandro Bertolo</a:t>
            </a:r>
            <a:r>
              <a:rPr lang="en-GB" sz="3810" spc="-142" baseline="30000" dirty="0"/>
              <a:t>1,3</a:t>
            </a:r>
            <a:r>
              <a:rPr lang="en-GB" sz="3810" spc="-142" dirty="0"/>
              <a:t>, Ramona Maria Zeh</a:t>
            </a:r>
            <a:r>
              <a:rPr lang="en-GB" sz="3810" spc="-142" baseline="30000" dirty="0"/>
              <a:t>1</a:t>
            </a:r>
            <a:r>
              <a:rPr lang="en-GB" sz="3810" spc="-142" dirty="0"/>
              <a:t>, Andrea Fontana</a:t>
            </a:r>
            <a:r>
              <a:rPr lang="en-GB" sz="3810" spc="-142" baseline="30000" dirty="0"/>
              <a:t>4</a:t>
            </a:r>
            <a:r>
              <a:rPr lang="en-GB" sz="3810" spc="-142" dirty="0"/>
              <a:t>, Carla Sabariego</a:t>
            </a:r>
            <a:r>
              <a:rPr lang="en-GB" sz="3810" spc="-142" baseline="30000" dirty="0"/>
              <a:t>1,5,6</a:t>
            </a:r>
            <a:r>
              <a:rPr lang="en-GB" sz="3810" spc="-142" dirty="0"/>
              <a:t>, Jürgen Pannek</a:t>
            </a:r>
            <a:r>
              <a:rPr lang="en-GB" sz="3810" spc="-142" baseline="30000" dirty="0"/>
              <a:t>4,7</a:t>
            </a:r>
            <a:r>
              <a:rPr lang="en-GB" sz="3810" spc="-142" dirty="0"/>
              <a:t>, Jörg Krebs</a:t>
            </a:r>
            <a:r>
              <a:rPr lang="en-GB" sz="3810" spc="-142" baseline="30000" dirty="0"/>
              <a:t>4</a:t>
            </a:r>
            <a:r>
              <a:rPr lang="en-GB" sz="3810" spc="-142" dirty="0"/>
              <a:t>, Margaret Hund</a:t>
            </a:r>
            <a:r>
              <a:rPr lang="en-GB" sz="3810" spc="-142" baseline="30000" dirty="0"/>
              <a:t>8</a:t>
            </a:r>
            <a:r>
              <a:rPr lang="en-GB" sz="3810" spc="-142" dirty="0"/>
              <a:t>, Xavier Jordan</a:t>
            </a:r>
            <a:r>
              <a:rPr lang="en-GB" sz="3810" spc="-142" baseline="30000" dirty="0"/>
              <a:t>9</a:t>
            </a:r>
            <a:r>
              <a:rPr lang="en-GB" sz="3810" spc="-142" dirty="0"/>
              <a:t>, Onur Boyman</a:t>
            </a:r>
            <a:r>
              <a:rPr lang="en-GB" sz="3810" spc="-142" baseline="30000" dirty="0"/>
              <a:t>10,11</a:t>
            </a:r>
            <a:r>
              <a:rPr lang="en-GB" sz="3810" spc="-142" dirty="0"/>
              <a:t>, Alexander Leichtle</a:t>
            </a:r>
            <a:r>
              <a:rPr lang="en-GB" sz="3810" spc="-142" baseline="30000" dirty="0"/>
              <a:t>12</a:t>
            </a:r>
            <a:r>
              <a:rPr lang="en-GB" sz="3810" spc="-142" dirty="0"/>
              <a:t>, Marija Glisic</a:t>
            </a:r>
            <a:r>
              <a:rPr lang="en-GB" sz="3810" spc="-142" baseline="30000" dirty="0"/>
              <a:t>1,3</a:t>
            </a:r>
            <a:r>
              <a:rPr lang="en-GB" sz="3810" spc="-142" dirty="0"/>
              <a:t> and Jivko Stoyanov</a:t>
            </a:r>
            <a:r>
              <a:rPr lang="en-GB" sz="3810" spc="-142" baseline="30000" dirty="0"/>
              <a:t>1,3</a:t>
            </a:r>
            <a:r>
              <a:rPr lang="en-GB" sz="3600" spc="-142" baseline="30000" dirty="0"/>
              <a:t> </a:t>
            </a:r>
            <a:endParaRPr lang="en-GB" sz="1800" spc="-142" baseline="30000" dirty="0"/>
          </a:p>
          <a:p>
            <a:pPr>
              <a:lnSpc>
                <a:spcPct val="200000"/>
              </a:lnSpc>
            </a:pPr>
            <a:endParaRPr lang="en-GB" sz="3810" spc="-142" dirty="0"/>
          </a:p>
        </p:txBody>
      </p:sp>
      <p:pic>
        <p:nvPicPr>
          <p:cNvPr id="3" name="Picture Placeholder 24">
            <a:extLst>
              <a:ext uri="{FF2B5EF4-FFF2-40B4-BE49-F238E27FC236}">
                <a16:creationId xmlns:a16="http://schemas.microsoft.com/office/drawing/2014/main" id="{3280FE18-D299-CECC-EC40-D81BC9EA0C1A}"/>
              </a:ext>
            </a:extLst>
          </p:cNvPr>
          <p:cNvPicPr>
            <a:picLocks noChangeAspect="1"/>
          </p:cNvPicPr>
          <p:nvPr/>
        </p:nvPicPr>
        <p:blipFill>
          <a:blip r:embed="rId7">
            <a:extLst>
              <a:ext uri="{96DAC541-7B7A-43D3-8B79-37D633B846F1}">
                <asvg:svgBlip xmlns:asvg="http://schemas.microsoft.com/office/drawing/2016/SVG/main" r:embed="rId8"/>
              </a:ext>
            </a:extLst>
          </a:blip>
          <a:srcRect t="5249" b="5249"/>
          <a:stretch/>
        </p:blipFill>
        <p:spPr>
          <a:xfrm>
            <a:off x="22675958" y="539575"/>
            <a:ext cx="6453952" cy="2149386"/>
          </a:xfrm>
          <a:prstGeom prst="rect">
            <a:avLst/>
          </a:prstGeom>
        </p:spPr>
      </p:pic>
      <p:sp>
        <p:nvSpPr>
          <p:cNvPr id="8" name="Content Placeholder 16">
            <a:extLst>
              <a:ext uri="{FF2B5EF4-FFF2-40B4-BE49-F238E27FC236}">
                <a16:creationId xmlns:a16="http://schemas.microsoft.com/office/drawing/2014/main" id="{8F091A05-E972-2DC0-645A-CDBC5994453C}"/>
              </a:ext>
            </a:extLst>
          </p:cNvPr>
          <p:cNvSpPr txBox="1">
            <a:spLocks/>
          </p:cNvSpPr>
          <p:nvPr/>
        </p:nvSpPr>
        <p:spPr>
          <a:xfrm>
            <a:off x="1415981" y="36983224"/>
            <a:ext cx="13591617" cy="5034285"/>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5660" dirty="0"/>
              <a:t>Conclusion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400" b="0" i="0" u="none" strike="noStrike" kern="1200" cap="none" spc="0" normalizeH="0" baseline="0" noProof="0" dirty="0">
                <a:ln>
                  <a:noFill/>
                </a:ln>
                <a:solidFill>
                  <a:prstClr val="black"/>
                </a:solidFill>
                <a:effectLst/>
                <a:uLnTx/>
                <a:uFillTx/>
                <a:latin typeface="+mj-lt"/>
                <a:ea typeface="+mn-ea"/>
                <a:cs typeface="+mn-cs"/>
              </a:rPr>
              <a:t>Omics technologies are increasingly applied in research trials, investigating molecular adaptations of rehabilitation interventions after SCI. These methods enable the early identification of molecular changes and have shown relevance in analyzing processes related to metabolism, endocrine function, and inflammation. While not yet part of clinical routine, omics approaches provide valuable insights in the rehabilitation setting and hold potential for informing the design and monitoring of future strategies</a:t>
            </a:r>
            <a:endParaRPr lang="en-GB" sz="3400" noProof="0" dirty="0">
              <a:latin typeface="+mj-lt"/>
            </a:endParaRPr>
          </a:p>
          <a:p>
            <a:pPr algn="ctr">
              <a:defRPr/>
            </a:pPr>
            <a:endParaRPr lang="en-GB" sz="5400" noProof="0" dirty="0"/>
          </a:p>
        </p:txBody>
      </p:sp>
      <p:pic>
        <p:nvPicPr>
          <p:cNvPr id="1026" name="Picture 2" descr="ISCoS 2025 Logo">
            <a:extLst>
              <a:ext uri="{FF2B5EF4-FFF2-40B4-BE49-F238E27FC236}">
                <a16:creationId xmlns:a16="http://schemas.microsoft.com/office/drawing/2014/main" id="{882538F6-2DE4-4730-D60D-7E342B53F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561" y="17133"/>
            <a:ext cx="3251080" cy="327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2550E9-FBD8-77D9-B09D-CDBDCACCCD1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6543" b="98730" l="9961" r="45313">
                        <a14:foregroundMark x1="15723" y1="7422" x2="30371" y2="2441"/>
                        <a14:foregroundMark x1="30371" y1="2441" x2="39746" y2="1172"/>
                        <a14:foregroundMark x1="39746" y1="1172" x2="48145" y2="2246"/>
                        <a14:foregroundMark x1="48145" y1="2246" x2="52148" y2="8398"/>
                        <a14:foregroundMark x1="52148" y1="8398" x2="46680" y2="16016"/>
                        <a14:foregroundMark x1="46680" y1="16016" x2="34766" y2="18945"/>
                        <a14:foregroundMark x1="34766" y1="18945" x2="31348" y2="26758"/>
                        <a14:foregroundMark x1="31348" y1="26758" x2="43652" y2="72168"/>
                        <a14:foregroundMark x1="43652" y1="72168" x2="37695" y2="85547"/>
                        <a14:foregroundMark x1="37695" y1="85547" x2="17676" y2="99316"/>
                        <a14:foregroundMark x1="17676" y1="99316" x2="7910" y2="95410"/>
                        <a14:foregroundMark x1="7910" y1="95410" x2="15039" y2="45996"/>
                        <a14:foregroundMark x1="15039" y1="45996" x2="8789" y2="18652"/>
                        <a14:foregroundMark x1="8789" y1="18652" x2="12598" y2="10352"/>
                        <a14:foregroundMark x1="12598" y1="10352" x2="16504" y2="6543"/>
                        <a14:foregroundMark x1="24023" y1="56738" x2="23145" y2="60449"/>
                        <a14:foregroundMark x1="23145" y1="60449" x2="27637" y2="63867"/>
                        <a14:foregroundMark x1="27637" y1="63867" x2="28125" y2="56738"/>
                        <a14:foregroundMark x1="28125" y1="56738" x2="22559" y2="57910"/>
                        <a14:foregroundMark x1="22559" y1="57910" x2="22754" y2="60254"/>
                        <a14:foregroundMark x1="12988" y1="85156" x2="11133" y2="90723"/>
                        <a14:foregroundMark x1="11133" y1="90723" x2="20898" y2="96387"/>
                        <a14:foregroundMark x1="20898" y1="96387" x2="25098" y2="85352"/>
                        <a14:foregroundMark x1="25098" y1="85352" x2="11328" y2="86816"/>
                        <a14:foregroundMark x1="11328" y1="86816" x2="9961" y2="90234"/>
                        <a14:foregroundMark x1="21387" y1="98730" x2="16602" y2="99316"/>
                        <a14:foregroundMark x1="16602" y1="99316" x2="13184" y2="94043"/>
                        <a14:foregroundMark x1="13184" y1="94043" x2="18652" y2="90918"/>
                        <a14:foregroundMark x1="18652" y1="90918" x2="20313" y2="96484"/>
                        <a14:foregroundMark x1="20313" y1="96484" x2="19141" y2="98730"/>
                      </a14:backgroundRemoval>
                    </a14:imgEffect>
                  </a14:imgLayer>
                </a14:imgProps>
              </a:ext>
              <a:ext uri="{28A0092B-C50C-407E-A947-70E740481C1C}">
                <a14:useLocalDpi xmlns:a14="http://schemas.microsoft.com/office/drawing/2010/main" val="0"/>
              </a:ext>
            </a:extLst>
          </a:blip>
          <a:srcRect l="10488" r="50814"/>
          <a:stretch/>
        </p:blipFill>
        <p:spPr bwMode="auto">
          <a:xfrm>
            <a:off x="1380969" y="10928597"/>
            <a:ext cx="431587" cy="1115269"/>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16">
            <a:extLst>
              <a:ext uri="{FF2B5EF4-FFF2-40B4-BE49-F238E27FC236}">
                <a16:creationId xmlns:a16="http://schemas.microsoft.com/office/drawing/2014/main" id="{FE815200-5884-AF4F-EFEF-87FDC422C52B}"/>
              </a:ext>
            </a:extLst>
          </p:cNvPr>
          <p:cNvSpPr txBox="1">
            <a:spLocks/>
          </p:cNvSpPr>
          <p:nvPr/>
        </p:nvSpPr>
        <p:spPr>
          <a:xfrm>
            <a:off x="17626585" y="10325557"/>
            <a:ext cx="11267546" cy="4073918"/>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dirty="0"/>
              <a:t>Objectives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Give a comprehensive overview of omics technologies used in analyzing rehabilitation interventions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Effectiveness of different interventions in SCI rehabilitation, where omics technologies are used to assess 	biological changes triggered by rehabilitation strategies and assess molecular outcomes.</a:t>
            </a:r>
            <a:endParaRPr lang="en-GB" sz="3200" noProof="0" dirty="0">
              <a:latin typeface="+mj-lt"/>
            </a:endParaRPr>
          </a:p>
        </p:txBody>
      </p:sp>
      <p:sp>
        <p:nvSpPr>
          <p:cNvPr id="28" name="Content Placeholder 16">
            <a:extLst>
              <a:ext uri="{FF2B5EF4-FFF2-40B4-BE49-F238E27FC236}">
                <a16:creationId xmlns:a16="http://schemas.microsoft.com/office/drawing/2014/main" id="{E547D765-C4EB-04F8-F0EE-4FF3FE1FD29F}"/>
              </a:ext>
            </a:extLst>
          </p:cNvPr>
          <p:cNvSpPr txBox="1">
            <a:spLocks/>
          </p:cNvSpPr>
          <p:nvPr/>
        </p:nvSpPr>
        <p:spPr>
          <a:xfrm>
            <a:off x="1400019" y="10326781"/>
            <a:ext cx="11219031" cy="10954123"/>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dirty="0"/>
              <a:t>Background</a:t>
            </a:r>
          </a:p>
          <a:p>
            <a:pPr lvl="1" algn="just">
              <a:defRPr/>
            </a:pPr>
            <a:r>
              <a:rPr kumimoji="0" lang="de-CH" sz="3400" b="0" i="0" u="none" strike="noStrike" kern="1200" cap="none" spc="0" normalizeH="0" baseline="0" noProof="0" dirty="0">
                <a:ln>
                  <a:noFill/>
                </a:ln>
                <a:solidFill>
                  <a:prstClr val="black"/>
                </a:solidFill>
                <a:effectLst/>
                <a:uLnTx/>
                <a:uFillTx/>
                <a:latin typeface="+mj-lt"/>
                <a:ea typeface="+mn-ea"/>
                <a:cs typeface="+mn-cs"/>
              </a:rPr>
              <a:t>    pinal </a:t>
            </a:r>
            <a:r>
              <a:rPr kumimoji="0" lang="en-US" sz="3400" b="0" i="0" u="none" strike="noStrike" kern="1200" cap="none" spc="0" normalizeH="0" baseline="0" noProof="0" dirty="0">
                <a:ln>
                  <a:noFill/>
                </a:ln>
                <a:solidFill>
                  <a:prstClr val="black"/>
                </a:solidFill>
                <a:effectLst/>
                <a:uLnTx/>
                <a:uFillTx/>
                <a:latin typeface="+mj-lt"/>
                <a:ea typeface="+mn-ea"/>
                <a:cs typeface="+mn-cs"/>
              </a:rPr>
              <a:t>cord injury (SCI) can disrupt sensory, motor, and autonomic functions, significantly affecting recovery and quality of life.</a:t>
            </a:r>
            <a:r>
              <a:rPr kumimoji="0" lang="en-US" sz="3400" b="0" i="0" u="none" strike="noStrike" kern="1200" cap="none" spc="0" normalizeH="0" baseline="30000" noProof="0" dirty="0">
                <a:ln>
                  <a:noFill/>
                </a:ln>
                <a:solidFill>
                  <a:prstClr val="black"/>
                </a:solidFill>
                <a:effectLst/>
                <a:uLnTx/>
                <a:uFillTx/>
                <a:latin typeface="+mj-lt"/>
                <a:ea typeface="+mn-ea"/>
                <a:cs typeface="+mn-cs"/>
              </a:rPr>
              <a:t>1</a:t>
            </a:r>
            <a:r>
              <a:rPr kumimoji="0" lang="en-US" sz="3400" b="0" i="0" u="none" strike="noStrike" kern="1200" cap="none" spc="0" normalizeH="0" baseline="0" noProof="0" dirty="0">
                <a:ln>
                  <a:noFill/>
                </a:ln>
                <a:solidFill>
                  <a:prstClr val="black"/>
                </a:solidFill>
                <a:effectLst/>
                <a:uLnTx/>
                <a:uFillTx/>
                <a:latin typeface="+mj-lt"/>
                <a:ea typeface="+mn-ea"/>
                <a:cs typeface="+mn-cs"/>
              </a:rPr>
              <a:t> Despite these advancements, rehabilitation remains limited due to the complexity of neuronal regeneration and plasticity.</a:t>
            </a:r>
            <a:r>
              <a:rPr kumimoji="0" lang="en-US" sz="3400" b="0" i="0" u="none" strike="noStrike" kern="1200" cap="none" spc="0" normalizeH="0" baseline="30000" noProof="0" dirty="0">
                <a:ln>
                  <a:noFill/>
                </a:ln>
                <a:solidFill>
                  <a:prstClr val="black"/>
                </a:solidFill>
                <a:effectLst/>
                <a:uLnTx/>
                <a:uFillTx/>
                <a:latin typeface="+mj-lt"/>
                <a:ea typeface="+mn-ea"/>
                <a:cs typeface="+mn-cs"/>
              </a:rPr>
              <a:t>2 </a:t>
            </a:r>
            <a:r>
              <a:rPr kumimoji="0" lang="en-US" sz="3400" b="0" i="0" u="none" strike="noStrike" kern="1200" cap="none" spc="0" normalizeH="0" baseline="0" noProof="0" dirty="0">
                <a:ln>
                  <a:noFill/>
                </a:ln>
                <a:solidFill>
                  <a:prstClr val="black"/>
                </a:solidFill>
                <a:effectLst/>
                <a:uLnTx/>
                <a:uFillTx/>
                <a:latin typeface="+mj-lt"/>
                <a:ea typeface="+mn-ea"/>
                <a:cs typeface="+mn-cs"/>
              </a:rPr>
              <a:t>Omics-based approaches (genomics, epigenomics, metagenomics, transcriptomics, proteomics, and metabolomics) can provide insights into the molecular mechanisms, such as:</a:t>
            </a:r>
          </a:p>
          <a:p>
            <a:pPr marL="1980793" lvl="3" indent="-457200" algn="just">
              <a:lnSpc>
                <a:spcPct val="100000"/>
              </a:lnSpc>
              <a:defRPr/>
            </a:pPr>
            <a:r>
              <a:rPr kumimoji="0" lang="en-US" sz="3400" b="0" i="0" u="none" strike="noStrike" kern="1200" cap="none" spc="0" normalizeH="0" baseline="0" noProof="0" dirty="0">
                <a:ln>
                  <a:noFill/>
                </a:ln>
                <a:solidFill>
                  <a:prstClr val="black"/>
                </a:solidFill>
                <a:effectLst/>
                <a:uLnTx/>
                <a:uFillTx/>
                <a:latin typeface="+mj-lt"/>
                <a:ea typeface="+mn-ea"/>
                <a:cs typeface="+mn-cs"/>
              </a:rPr>
              <a:t>neuroinflammation (increase in proinflammatory  cytokines,</a:t>
            </a:r>
            <a:endParaRPr lang="en-US" sz="3400" dirty="0">
              <a:solidFill>
                <a:prstClr val="black"/>
              </a:solidFill>
              <a:latin typeface="+mj-lt"/>
            </a:endParaRPr>
          </a:p>
          <a:p>
            <a:pPr marL="1980793" lvl="3" indent="-457200" algn="just">
              <a:lnSpc>
                <a:spcPct val="100000"/>
              </a:lnSpc>
              <a:defRPr/>
            </a:pPr>
            <a:r>
              <a:rPr kumimoji="0" lang="en-US" sz="3400" b="0" i="0" u="none" strike="noStrike" kern="1200" cap="none" spc="0" normalizeH="0" baseline="0" noProof="0" dirty="0">
                <a:ln>
                  <a:noFill/>
                </a:ln>
                <a:solidFill>
                  <a:prstClr val="black"/>
                </a:solidFill>
                <a:effectLst/>
                <a:uLnTx/>
                <a:uFillTx/>
                <a:latin typeface="+mj-lt"/>
                <a:ea typeface="+mn-ea"/>
                <a:cs typeface="+mn-cs"/>
              </a:rPr>
              <a:t>metabolic shifts/ disorders,</a:t>
            </a:r>
          </a:p>
          <a:p>
            <a:pPr marL="1980793" lvl="3" indent="-457200" algn="just">
              <a:lnSpc>
                <a:spcPct val="100000"/>
              </a:lnSpc>
              <a:defRPr/>
            </a:pPr>
            <a:r>
              <a:rPr lang="en-US" sz="3400" dirty="0">
                <a:solidFill>
                  <a:prstClr val="black"/>
                </a:solidFill>
                <a:latin typeface="+mj-lt"/>
              </a:rPr>
              <a:t>gut microbiota imbalance (increase of harmful taxa),</a:t>
            </a:r>
          </a:p>
          <a:p>
            <a:pPr marL="1980793" lvl="3" indent="-457200" algn="just">
              <a:lnSpc>
                <a:spcPct val="100000"/>
              </a:lnSpc>
              <a:defRPr/>
            </a:pPr>
            <a:r>
              <a:rPr lang="en-US" sz="3400" dirty="0">
                <a:solidFill>
                  <a:prstClr val="black"/>
                </a:solidFill>
                <a:latin typeface="+mj-lt"/>
              </a:rPr>
              <a:t>u</a:t>
            </a:r>
            <a:r>
              <a:rPr kumimoji="0" lang="en-US" sz="3400" b="0" i="0" u="none" strike="noStrike" kern="1200" cap="none" spc="0" normalizeH="0" baseline="0" noProof="0" dirty="0" err="1">
                <a:ln>
                  <a:noFill/>
                </a:ln>
                <a:solidFill>
                  <a:prstClr val="black"/>
                </a:solidFill>
                <a:effectLst/>
                <a:uLnTx/>
                <a:uFillTx/>
                <a:latin typeface="+mj-lt"/>
                <a:ea typeface="+mn-ea"/>
                <a:cs typeface="+mn-cs"/>
              </a:rPr>
              <a:t>rinary</a:t>
            </a:r>
            <a:r>
              <a:rPr kumimoji="0" lang="en-US" sz="3400" b="0" i="0" u="none" strike="noStrike" kern="1200" cap="none" spc="0" normalizeH="0" baseline="0" noProof="0" dirty="0">
                <a:ln>
                  <a:noFill/>
                </a:ln>
                <a:solidFill>
                  <a:prstClr val="black"/>
                </a:solidFill>
                <a:effectLst/>
                <a:uLnTx/>
                <a:uFillTx/>
                <a:latin typeface="+mj-lt"/>
                <a:ea typeface="+mn-ea"/>
                <a:cs typeface="+mn-cs"/>
              </a:rPr>
              <a:t> tract infections,</a:t>
            </a:r>
          </a:p>
          <a:p>
            <a:pPr marL="1980793" lvl="3" indent="-457200" algn="just">
              <a:lnSpc>
                <a:spcPct val="100000"/>
              </a:lnSpc>
              <a:defRPr/>
            </a:pPr>
            <a:r>
              <a:rPr lang="en-US" sz="3400" dirty="0">
                <a:solidFill>
                  <a:prstClr val="black"/>
                </a:solidFill>
                <a:latin typeface="+mj-lt"/>
              </a:rPr>
              <a:t>loss of muscle mass (muscular atrophy),</a:t>
            </a:r>
          </a:p>
          <a:p>
            <a:pPr marL="1980793" lvl="3" indent="-457200" algn="just">
              <a:lnSpc>
                <a:spcPct val="100000"/>
              </a:lnSpc>
              <a:defRPr/>
            </a:pPr>
            <a:r>
              <a:rPr lang="en-US" sz="3400" dirty="0">
                <a:solidFill>
                  <a:prstClr val="black"/>
                </a:solidFill>
                <a:latin typeface="+mj-lt"/>
              </a:rPr>
              <a:t>l</a:t>
            </a:r>
            <a:r>
              <a:rPr kumimoji="0" lang="en-US" sz="3400" b="0" i="0" u="none" strike="noStrike" kern="1200" cap="none" spc="0" normalizeH="0" baseline="0" noProof="0" dirty="0" err="1">
                <a:ln>
                  <a:noFill/>
                </a:ln>
                <a:solidFill>
                  <a:prstClr val="black"/>
                </a:solidFill>
                <a:effectLst/>
                <a:uLnTx/>
                <a:uFillTx/>
                <a:latin typeface="+mj-lt"/>
                <a:ea typeface="+mn-ea"/>
                <a:cs typeface="+mn-cs"/>
              </a:rPr>
              <a:t>oss</a:t>
            </a:r>
            <a:r>
              <a:rPr kumimoji="0" lang="en-US" sz="3400" b="0" i="0" u="none" strike="noStrike" kern="1200" cap="none" spc="0" normalizeH="0" baseline="0" noProof="0" dirty="0">
                <a:ln>
                  <a:noFill/>
                </a:ln>
                <a:solidFill>
                  <a:prstClr val="black"/>
                </a:solidFill>
                <a:effectLst/>
                <a:uLnTx/>
                <a:uFillTx/>
                <a:latin typeface="+mj-lt"/>
                <a:ea typeface="+mn-ea"/>
                <a:cs typeface="+mn-cs"/>
              </a:rPr>
              <a:t> of bone density (osteoporosis),</a:t>
            </a:r>
            <a:endParaRPr lang="en-US" sz="3400" dirty="0">
              <a:solidFill>
                <a:prstClr val="black"/>
              </a:solidFill>
              <a:latin typeface="+mj-lt"/>
            </a:endParaRPr>
          </a:p>
          <a:p>
            <a:pPr lvl="1" algn="just">
              <a:defRPr/>
            </a:pPr>
            <a:r>
              <a:rPr lang="en-US" sz="3400" dirty="0">
                <a:solidFill>
                  <a:prstClr val="black"/>
                </a:solidFill>
                <a:latin typeface="+mj-lt"/>
              </a:rPr>
              <a:t> influencing rehabilitation outcomes.</a:t>
            </a:r>
            <a:r>
              <a:rPr lang="en-US" sz="3400" baseline="30000" dirty="0">
                <a:solidFill>
                  <a:prstClr val="black"/>
                </a:solidFill>
                <a:latin typeface="+mj-lt"/>
              </a:rPr>
              <a:t>3</a:t>
            </a:r>
            <a:r>
              <a:rPr lang="en-US" sz="3400" dirty="0">
                <a:solidFill>
                  <a:prstClr val="black"/>
                </a:solidFill>
                <a:latin typeface="+mj-lt"/>
              </a:rPr>
              <a:t> </a:t>
            </a:r>
          </a:p>
          <a:p>
            <a:pPr lvl="1" algn="just">
              <a:defRPr/>
            </a:pPr>
            <a:endParaRPr lang="en-GB" b="1" noProof="0" dirty="0"/>
          </a:p>
          <a:p>
            <a:pPr algn="ctr"/>
            <a:endParaRPr lang="en-GB" dirty="0"/>
          </a:p>
        </p:txBody>
      </p:sp>
      <p:sp>
        <p:nvSpPr>
          <p:cNvPr id="31" name="Content Placeholder 16">
            <a:extLst>
              <a:ext uri="{FF2B5EF4-FFF2-40B4-BE49-F238E27FC236}">
                <a16:creationId xmlns:a16="http://schemas.microsoft.com/office/drawing/2014/main" id="{A38A6EB2-60B2-B9F0-CB7F-5325AE11024B}"/>
              </a:ext>
            </a:extLst>
          </p:cNvPr>
          <p:cNvSpPr txBox="1">
            <a:spLocks/>
          </p:cNvSpPr>
          <p:nvPr/>
        </p:nvSpPr>
        <p:spPr>
          <a:xfrm>
            <a:off x="15313041" y="36989389"/>
            <a:ext cx="13591617" cy="5451302"/>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5660" dirty="0"/>
              <a:t>References</a:t>
            </a:r>
          </a:p>
          <a:p>
            <a:pPr lvl="1" algn="just">
              <a:defRPr/>
            </a:pPr>
            <a:r>
              <a:rPr lang="en-US" sz="2800" baseline="30000" dirty="0">
                <a:solidFill>
                  <a:prstClr val="black"/>
                </a:solidFill>
                <a:latin typeface="+mj-lt"/>
              </a:rPr>
              <a:t>1</a:t>
            </a:r>
            <a:r>
              <a:rPr lang="en-US" sz="2800" dirty="0">
                <a:solidFill>
                  <a:prstClr val="black"/>
                </a:solidFill>
                <a:latin typeface="+mj-lt"/>
              </a:rPr>
              <a:t>Ahuja, C.S., et al., Traumatic spinal cord injury. Nature Reviews Disease Primers, 2017. 3(1): p. 17018 DOI: 10.1038/nrdp.2017.18.          </a:t>
            </a:r>
          </a:p>
          <a:p>
            <a:pPr lvl="1" algn="just">
              <a:defRPr/>
            </a:pPr>
            <a:r>
              <a:rPr lang="en-US" sz="2800" baseline="30000" dirty="0">
                <a:solidFill>
                  <a:prstClr val="black"/>
                </a:solidFill>
                <a:latin typeface="+mj-lt"/>
              </a:rPr>
              <a:t>2</a:t>
            </a:r>
            <a:r>
              <a:rPr lang="en-US" sz="2800" dirty="0">
                <a:solidFill>
                  <a:prstClr val="black"/>
                </a:solidFill>
                <a:latin typeface="+mj-lt"/>
              </a:rPr>
              <a:t>Nagappan, P.G., H. Chen, and D.-Y. Wang, </a:t>
            </a:r>
            <a:r>
              <a:rPr lang="en-US" sz="2800" dirty="0" err="1">
                <a:solidFill>
                  <a:prstClr val="black"/>
                </a:solidFill>
                <a:latin typeface="+mj-lt"/>
              </a:rPr>
              <a:t>Neuroregeneration</a:t>
            </a:r>
            <a:r>
              <a:rPr lang="en-US" sz="2800" dirty="0">
                <a:solidFill>
                  <a:prstClr val="black"/>
                </a:solidFill>
                <a:latin typeface="+mj-lt"/>
              </a:rPr>
              <a:t> and plasticity: a review of the physiological mechanisms for achieving functional recovery postinjury. Military Medical Research, 2020. 7(1): p. 30 DOI: 10.1186/s40779-020-00259-3.</a:t>
            </a:r>
          </a:p>
          <a:p>
            <a:pPr lvl="1" algn="just">
              <a:defRPr/>
            </a:pPr>
            <a:r>
              <a:rPr lang="en-US" sz="2800" baseline="30000" dirty="0">
                <a:solidFill>
                  <a:prstClr val="black"/>
                </a:solidFill>
                <a:latin typeface="+mj-lt"/>
              </a:rPr>
              <a:t>3</a:t>
            </a:r>
            <a:r>
              <a:rPr lang="en-US" sz="2800" dirty="0">
                <a:solidFill>
                  <a:prstClr val="black"/>
                </a:solidFill>
                <a:latin typeface="+mj-lt"/>
              </a:rPr>
              <a:t>Martínez-Torija, M., Esteban, P. F., Santos-De-La-Mata, A., Castillo-Hermoso, M., Molina-Holgado, E., &amp; Moreno-Luna, R. (2025). Multifaceted Pathophysiology and Secondary Complications of Chronic Spinal Cord Injury: Focus on Pressure Injury. Journal of Clinical Medicine, 14(5), 1556. https://doi.org/10.3390/jcm14051556</a:t>
            </a:r>
            <a:endParaRPr lang="en-GB" sz="2800" dirty="0">
              <a:solidFill>
                <a:prstClr val="black"/>
              </a:solidFill>
              <a:latin typeface="+mj-lt"/>
            </a:endParaRPr>
          </a:p>
        </p:txBody>
      </p:sp>
      <p:sp>
        <p:nvSpPr>
          <p:cNvPr id="2056" name="Content Placeholder 16">
            <a:extLst>
              <a:ext uri="{FF2B5EF4-FFF2-40B4-BE49-F238E27FC236}">
                <a16:creationId xmlns:a16="http://schemas.microsoft.com/office/drawing/2014/main" id="{E573D6E0-5309-647C-6B72-4AA6EFA069FC}"/>
              </a:ext>
            </a:extLst>
          </p:cNvPr>
          <p:cNvSpPr txBox="1">
            <a:spLocks/>
          </p:cNvSpPr>
          <p:nvPr/>
        </p:nvSpPr>
        <p:spPr>
          <a:xfrm>
            <a:off x="1363210" y="21901449"/>
            <a:ext cx="27587647" cy="14113296"/>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AU" b="1" dirty="0"/>
              <a:t>Literature</a:t>
            </a:r>
            <a:r>
              <a:rPr lang="de-CH" b="1" noProof="0" dirty="0"/>
              <a:t> </a:t>
            </a:r>
            <a:r>
              <a:rPr lang="en-AU" b="1" dirty="0"/>
              <a:t>research:</a:t>
            </a:r>
            <a:endParaRPr kumimoji="0" lang="en-AU" sz="3397" b="0" i="0" u="none" strike="noStrike" kern="1200" cap="none" spc="0" normalizeH="0" baseline="0" dirty="0">
              <a:ln>
                <a:noFill/>
              </a:ln>
              <a:solidFill>
                <a:prstClr val="black"/>
              </a:solidFill>
              <a:effectLst/>
              <a:uLnTx/>
              <a:uFillTx/>
              <a:latin typeface="Aptos"/>
              <a:ea typeface="+mn-ea"/>
              <a:cs typeface="+mn-cs"/>
            </a:endParaRPr>
          </a:p>
          <a:p>
            <a:pPr lvl="1" algn="ju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             6,021 references retrieved,</a:t>
            </a:r>
            <a:r>
              <a:rPr lang="en-US" dirty="0">
                <a:solidFill>
                  <a:prstClr val="black"/>
                </a:solidFill>
                <a:latin typeface="Aptos"/>
              </a:rPr>
              <a:t>          1</a:t>
            </a:r>
            <a:r>
              <a:rPr kumimoji="0" lang="en-US" sz="3397" b="0" i="0" u="none" strike="noStrike" kern="1200" cap="none" spc="0" normalizeH="0" baseline="0" noProof="0" dirty="0">
                <a:ln>
                  <a:noFill/>
                </a:ln>
                <a:solidFill>
                  <a:prstClr val="black"/>
                </a:solidFill>
                <a:effectLst/>
                <a:uLnTx/>
                <a:uFillTx/>
                <a:latin typeface="Aptos"/>
                <a:ea typeface="+mn-ea"/>
                <a:cs typeface="+mn-cs"/>
              </a:rPr>
              <a:t>36 full-text articles reviewed,          23 trials included</a:t>
            </a:r>
          </a:p>
          <a:p>
            <a:pPr lvl="1" algn="just">
              <a:defRPr/>
            </a:pPr>
            <a:endParaRPr lang="en-US" sz="1100" dirty="0">
              <a:solidFill>
                <a:prstClr val="black"/>
              </a:solidFill>
              <a:latin typeface="Aptos"/>
            </a:endParaRPr>
          </a:p>
          <a:p>
            <a:pPr lvl="1" algn="just">
              <a:defRPr/>
            </a:pPr>
            <a:r>
              <a:rPr lang="de-CH" b="1" noProof="0" dirty="0"/>
              <a:t>Study </a:t>
            </a:r>
            <a:r>
              <a:rPr lang="en-AU" b="1" dirty="0"/>
              <a:t>characteristics:</a:t>
            </a: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US" dirty="0">
              <a:solidFill>
                <a:prstClr val="black"/>
              </a:solidFill>
              <a:latin typeface="Aptos"/>
            </a:endParaRPr>
          </a:p>
        </p:txBody>
      </p:sp>
      <p:grpSp>
        <p:nvGrpSpPr>
          <p:cNvPr id="2065" name="Gruppieren 2064">
            <a:extLst>
              <a:ext uri="{FF2B5EF4-FFF2-40B4-BE49-F238E27FC236}">
                <a16:creationId xmlns:a16="http://schemas.microsoft.com/office/drawing/2014/main" id="{8317FC23-8CCA-BFEA-A005-C8330B7D7FA6}"/>
              </a:ext>
            </a:extLst>
          </p:cNvPr>
          <p:cNvGrpSpPr/>
          <p:nvPr/>
        </p:nvGrpSpPr>
        <p:grpSpPr>
          <a:xfrm>
            <a:off x="1436785" y="22181709"/>
            <a:ext cx="1161579" cy="1115269"/>
            <a:chOff x="17690960" y="8178265"/>
            <a:chExt cx="9920902" cy="9920909"/>
          </a:xfrm>
        </p:grpSpPr>
        <p:pic>
          <p:nvPicPr>
            <p:cNvPr id="2060" name="Grafik 2059" descr="Internet Silhouette">
              <a:extLst>
                <a:ext uri="{FF2B5EF4-FFF2-40B4-BE49-F238E27FC236}">
                  <a16:creationId xmlns:a16="http://schemas.microsoft.com/office/drawing/2014/main" id="{BF36760B-CD69-9135-AB61-4C2C9AD24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90960" y="8178265"/>
              <a:ext cx="9920902" cy="9920909"/>
            </a:xfrm>
            <a:prstGeom prst="rect">
              <a:avLst/>
            </a:prstGeom>
          </p:spPr>
        </p:pic>
        <p:pic>
          <p:nvPicPr>
            <p:cNvPr id="2062" name="Grafik 2061" descr="Lupe mit einfarbiger Füllung">
              <a:extLst>
                <a:ext uri="{FF2B5EF4-FFF2-40B4-BE49-F238E27FC236}">
                  <a16:creationId xmlns:a16="http://schemas.microsoft.com/office/drawing/2014/main" id="{F4819E78-9C86-9908-19BF-5667E43D1D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2256" y="9816066"/>
              <a:ext cx="7414266" cy="7414264"/>
            </a:xfrm>
            <a:prstGeom prst="rect">
              <a:avLst/>
            </a:prstGeom>
          </p:spPr>
        </p:pic>
      </p:grpSp>
      <p:pic>
        <p:nvPicPr>
          <p:cNvPr id="2067" name="Grafik 2066" descr="Dokument mit einfarbiger Füllung">
            <a:extLst>
              <a:ext uri="{FF2B5EF4-FFF2-40B4-BE49-F238E27FC236}">
                <a16:creationId xmlns:a16="http://schemas.microsoft.com/office/drawing/2014/main" id="{9189AE07-AE5A-86B5-8FE8-692DAAAEF2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70262" y="22257592"/>
            <a:ext cx="811102" cy="811102"/>
          </a:xfrm>
          <a:prstGeom prst="rect">
            <a:avLst/>
          </a:prstGeom>
        </p:spPr>
      </p:pic>
      <p:pic>
        <p:nvPicPr>
          <p:cNvPr id="2069" name="Grafik 2068" descr="Häkchen mit einfarbiger Füllung">
            <a:extLst>
              <a:ext uri="{FF2B5EF4-FFF2-40B4-BE49-F238E27FC236}">
                <a16:creationId xmlns:a16="http://schemas.microsoft.com/office/drawing/2014/main" id="{3D21D518-D017-1E5A-C9F6-73F531C770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949735" y="22364084"/>
            <a:ext cx="811103" cy="811103"/>
          </a:xfrm>
          <a:prstGeom prst="rect">
            <a:avLst/>
          </a:prstGeom>
        </p:spPr>
      </p:pic>
      <p:pic>
        <p:nvPicPr>
          <p:cNvPr id="2075" name="Grafik 2074" descr="Sanduhr 60% mit einfarbiger Füllung">
            <a:extLst>
              <a:ext uri="{FF2B5EF4-FFF2-40B4-BE49-F238E27FC236}">
                <a16:creationId xmlns:a16="http://schemas.microsoft.com/office/drawing/2014/main" id="{20444D32-9D5E-D9E4-A99F-9F5135C71E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682627" y="23132175"/>
            <a:ext cx="472173" cy="472173"/>
          </a:xfrm>
          <a:prstGeom prst="rect">
            <a:avLst/>
          </a:prstGeom>
        </p:spPr>
      </p:pic>
      <p:pic>
        <p:nvPicPr>
          <p:cNvPr id="2077" name="Grafik 2076" descr="Shuffle mit einfarbiger Füllung">
            <a:extLst>
              <a:ext uri="{FF2B5EF4-FFF2-40B4-BE49-F238E27FC236}">
                <a16:creationId xmlns:a16="http://schemas.microsoft.com/office/drawing/2014/main" id="{BE0029B4-3C30-8692-C2FB-A8A5116567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682628" y="21887144"/>
            <a:ext cx="472173" cy="472173"/>
          </a:xfrm>
          <a:prstGeom prst="rect">
            <a:avLst/>
          </a:prstGeom>
        </p:spPr>
      </p:pic>
      <p:pic>
        <p:nvPicPr>
          <p:cNvPr id="2079" name="Grafik 2078" descr="Pfeil mit einer Linie: Gerade mit einfarbiger Füllung">
            <a:extLst>
              <a:ext uri="{FF2B5EF4-FFF2-40B4-BE49-F238E27FC236}">
                <a16:creationId xmlns:a16="http://schemas.microsoft.com/office/drawing/2014/main" id="{0A6CCA61-78DF-06ED-D096-99DEB19F54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8682627" y="22359317"/>
            <a:ext cx="472173" cy="472173"/>
          </a:xfrm>
          <a:prstGeom prst="rect">
            <a:avLst/>
          </a:prstGeom>
        </p:spPr>
      </p:pic>
      <p:pic>
        <p:nvPicPr>
          <p:cNvPr id="1025" name="Grafik 1024" descr="Pfeil mit einer Linie: Gerade mit einfarbiger Füllung">
            <a:extLst>
              <a:ext uri="{FF2B5EF4-FFF2-40B4-BE49-F238E27FC236}">
                <a16:creationId xmlns:a16="http://schemas.microsoft.com/office/drawing/2014/main" id="{70825F4A-8792-7B3D-6034-1864D3D3D2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8682627" y="22621902"/>
            <a:ext cx="472173" cy="472173"/>
          </a:xfrm>
          <a:prstGeom prst="rect">
            <a:avLst/>
          </a:prstGeom>
        </p:spPr>
      </p:pic>
      <p:sp>
        <p:nvSpPr>
          <p:cNvPr id="1027" name="Textfeld 1026">
            <a:extLst>
              <a:ext uri="{FF2B5EF4-FFF2-40B4-BE49-F238E27FC236}">
                <a16:creationId xmlns:a16="http://schemas.microsoft.com/office/drawing/2014/main" id="{3AA99DB6-A439-D5A7-848E-354E9F695D0A}"/>
              </a:ext>
            </a:extLst>
          </p:cNvPr>
          <p:cNvSpPr txBox="1"/>
          <p:nvPr/>
        </p:nvSpPr>
        <p:spPr>
          <a:xfrm>
            <a:off x="19251678" y="21830842"/>
            <a:ext cx="7944347" cy="584775"/>
          </a:xfrm>
          <a:prstGeom prst="rect">
            <a:avLst/>
          </a:prstGeom>
          <a:noFill/>
        </p:spPr>
        <p:txBody>
          <a:bodyPr wrap="square" rtlCol="0">
            <a:spAutoFit/>
          </a:bodyPr>
          <a:lstStyle/>
          <a:p>
            <a:pPr algn="l">
              <a:spcAft>
                <a:spcPts val="600"/>
              </a:spcAft>
            </a:pPr>
            <a:r>
              <a:rPr kumimoji="0" lang="en-US" sz="3200" b="0" i="0" u="none" strike="noStrike" kern="1200" cap="none" spc="0" normalizeH="0" baseline="0" noProof="0" dirty="0">
                <a:ln>
                  <a:noFill/>
                </a:ln>
                <a:solidFill>
                  <a:prstClr val="black"/>
                </a:solidFill>
                <a:effectLst/>
                <a:uLnTx/>
                <a:uFillTx/>
                <a:latin typeface="Aptos"/>
                <a:ea typeface="+mn-ea"/>
                <a:cs typeface="+mn-cs"/>
              </a:rPr>
              <a:t>8 randomized controlled trials (RCTs)</a:t>
            </a:r>
            <a:endParaRPr lang="en-GB" sz="3200" noProof="0" dirty="0"/>
          </a:p>
        </p:txBody>
      </p:sp>
      <p:sp>
        <p:nvSpPr>
          <p:cNvPr id="1028" name="Textfeld 1027">
            <a:extLst>
              <a:ext uri="{FF2B5EF4-FFF2-40B4-BE49-F238E27FC236}">
                <a16:creationId xmlns:a16="http://schemas.microsoft.com/office/drawing/2014/main" id="{AF6C6AE3-B771-0A74-2910-1BC80FA9ABB8}"/>
              </a:ext>
            </a:extLst>
          </p:cNvPr>
          <p:cNvSpPr txBox="1"/>
          <p:nvPr/>
        </p:nvSpPr>
        <p:spPr>
          <a:xfrm>
            <a:off x="19251679" y="22414485"/>
            <a:ext cx="2730500" cy="584775"/>
          </a:xfrm>
          <a:prstGeom prst="rect">
            <a:avLst/>
          </a:prstGeom>
          <a:noFill/>
        </p:spPr>
        <p:txBody>
          <a:bodyPr wrap="square" rtlCol="0">
            <a:spAutoFit/>
          </a:bodyPr>
          <a:lstStyle/>
          <a:p>
            <a:pPr algn="l">
              <a:spcAft>
                <a:spcPts val="600"/>
              </a:spcAft>
            </a:pPr>
            <a:r>
              <a:rPr lang="en-US" sz="3200" dirty="0">
                <a:solidFill>
                  <a:prstClr val="black"/>
                </a:solidFill>
                <a:latin typeface="Aptos"/>
              </a:rPr>
              <a:t>5 non-</a:t>
            </a:r>
            <a:r>
              <a:rPr kumimoji="0" lang="en-US" sz="3200" b="0" i="0" u="none" strike="noStrike" kern="1200" cap="none" spc="0" normalizeH="0" baseline="0" noProof="0" dirty="0">
                <a:ln>
                  <a:noFill/>
                </a:ln>
                <a:solidFill>
                  <a:prstClr val="black"/>
                </a:solidFill>
                <a:effectLst/>
                <a:uLnTx/>
                <a:uFillTx/>
                <a:latin typeface="Aptos"/>
                <a:ea typeface="+mn-ea"/>
                <a:cs typeface="+mn-cs"/>
              </a:rPr>
              <a:t>RCTs</a:t>
            </a:r>
            <a:endParaRPr lang="en-GB" sz="3200" noProof="0" dirty="0"/>
          </a:p>
        </p:txBody>
      </p:sp>
      <p:sp>
        <p:nvSpPr>
          <p:cNvPr id="1029" name="Textfeld 1028">
            <a:extLst>
              <a:ext uri="{FF2B5EF4-FFF2-40B4-BE49-F238E27FC236}">
                <a16:creationId xmlns:a16="http://schemas.microsoft.com/office/drawing/2014/main" id="{763BD22C-12E7-4A46-E76F-B3201ECC017E}"/>
              </a:ext>
            </a:extLst>
          </p:cNvPr>
          <p:cNvSpPr txBox="1"/>
          <p:nvPr/>
        </p:nvSpPr>
        <p:spPr>
          <a:xfrm>
            <a:off x="19251678" y="23024660"/>
            <a:ext cx="3620815" cy="584775"/>
          </a:xfrm>
          <a:prstGeom prst="rect">
            <a:avLst/>
          </a:prstGeom>
          <a:noFill/>
        </p:spPr>
        <p:txBody>
          <a:bodyPr wrap="square" rtlCol="0">
            <a:spAutoFit/>
          </a:bodyPr>
          <a:lstStyle/>
          <a:p>
            <a:pPr algn="l">
              <a:spcAft>
                <a:spcPts val="600"/>
              </a:spcAft>
            </a:pPr>
            <a:r>
              <a:rPr lang="en-US" sz="3200" dirty="0">
                <a:solidFill>
                  <a:prstClr val="black"/>
                </a:solidFill>
                <a:latin typeface="Aptos"/>
              </a:rPr>
              <a:t>10 pre-post trials</a:t>
            </a:r>
            <a:endParaRPr lang="en-GB" sz="3200" noProof="0" dirty="0"/>
          </a:p>
        </p:txBody>
      </p:sp>
      <p:sp>
        <p:nvSpPr>
          <p:cNvPr id="9" name="Geschweifte Klammer links 8">
            <a:extLst>
              <a:ext uri="{FF2B5EF4-FFF2-40B4-BE49-F238E27FC236}">
                <a16:creationId xmlns:a16="http://schemas.microsoft.com/office/drawing/2014/main" id="{E6AE63F5-842A-2F01-4E76-78B48262AF2F}"/>
              </a:ext>
            </a:extLst>
          </p:cNvPr>
          <p:cNvSpPr/>
          <p:nvPr/>
        </p:nvSpPr>
        <p:spPr>
          <a:xfrm>
            <a:off x="18052845" y="21902384"/>
            <a:ext cx="766929" cy="1717204"/>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051" name="Grafik 2050" descr="Ein Bild, das Schuhwerk, Entwurf, Cartoon, Mode enthält.&#10;&#10;KI-generierte Inhalte können fehlerhaft sein.">
            <a:extLst>
              <a:ext uri="{FF2B5EF4-FFF2-40B4-BE49-F238E27FC236}">
                <a16:creationId xmlns:a16="http://schemas.microsoft.com/office/drawing/2014/main" id="{31462916-6C9C-EB40-B4BF-2C6F5F3302E5}"/>
              </a:ext>
            </a:extLst>
          </p:cNvPr>
          <p:cNvPicPr>
            <a:picLocks noChangeAspect="1"/>
          </p:cNvPicPr>
          <p:nvPr/>
        </p:nvPicPr>
        <p:blipFill>
          <a:blip r:embed="rId26">
            <a:extLst>
              <a:ext uri="{28A0092B-C50C-407E-A947-70E740481C1C}">
                <a14:useLocalDpi xmlns:a14="http://schemas.microsoft.com/office/drawing/2010/main" val="0"/>
              </a:ext>
            </a:extLst>
          </a:blip>
          <a:srcRect l="39676" t="9283" r="38453" b="6232"/>
          <a:stretch/>
        </p:blipFill>
        <p:spPr>
          <a:xfrm>
            <a:off x="12973050" y="9708632"/>
            <a:ext cx="4309985" cy="11654169"/>
          </a:xfrm>
          <a:prstGeom prst="rect">
            <a:avLst/>
          </a:prstGeom>
        </p:spPr>
      </p:pic>
      <p:grpSp>
        <p:nvGrpSpPr>
          <p:cNvPr id="1042" name="Gruppieren 1041">
            <a:extLst>
              <a:ext uri="{FF2B5EF4-FFF2-40B4-BE49-F238E27FC236}">
                <a16:creationId xmlns:a16="http://schemas.microsoft.com/office/drawing/2014/main" id="{50A8B110-054B-5BC3-28EB-F7AB776CF73F}"/>
              </a:ext>
            </a:extLst>
          </p:cNvPr>
          <p:cNvGrpSpPr/>
          <p:nvPr/>
        </p:nvGrpSpPr>
        <p:grpSpPr>
          <a:xfrm>
            <a:off x="31977301" y="11104881"/>
            <a:ext cx="10764596" cy="5214499"/>
            <a:chOff x="17604059" y="10383826"/>
            <a:chExt cx="10764596" cy="5214499"/>
          </a:xfrm>
        </p:grpSpPr>
        <p:pic>
          <p:nvPicPr>
            <p:cNvPr id="2068" name="Grafik 2067" descr="Ein Bild, das Kreis, Kugel, Mond enthält.&#10;&#10;KI-generierte Inhalte können fehlerhaft sein.">
              <a:extLst>
                <a:ext uri="{FF2B5EF4-FFF2-40B4-BE49-F238E27FC236}">
                  <a16:creationId xmlns:a16="http://schemas.microsoft.com/office/drawing/2014/main" id="{41995FE2-3855-2D7C-3BA0-C79254E8CA61}"/>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17620134" y="13006673"/>
              <a:ext cx="737942" cy="700474"/>
            </a:xfrm>
            <a:prstGeom prst="rect">
              <a:avLst/>
            </a:prstGeom>
          </p:spPr>
        </p:pic>
        <p:pic>
          <p:nvPicPr>
            <p:cNvPr id="2070" name="Grafik 2069" descr="Ein Bild, das Kreis, Kugel, Mond enthält.&#10;&#10;KI-generierte Inhalte können fehlerhaft sein.">
              <a:extLst>
                <a:ext uri="{FF2B5EF4-FFF2-40B4-BE49-F238E27FC236}">
                  <a16:creationId xmlns:a16="http://schemas.microsoft.com/office/drawing/2014/main" id="{0185178C-B27F-7393-5813-E4B6A39E7E00}"/>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17626919" y="12081123"/>
              <a:ext cx="737942" cy="700474"/>
            </a:xfrm>
            <a:prstGeom prst="rect">
              <a:avLst/>
            </a:prstGeom>
          </p:spPr>
        </p:pic>
        <p:pic>
          <p:nvPicPr>
            <p:cNvPr id="2071" name="Grafik 2070" descr="Ein Bild, das Kreis, Kugel, Mond enthält.&#10;&#10;KI-generierte Inhalte können fehlerhaft sein.">
              <a:extLst>
                <a:ext uri="{FF2B5EF4-FFF2-40B4-BE49-F238E27FC236}">
                  <a16:creationId xmlns:a16="http://schemas.microsoft.com/office/drawing/2014/main" id="{07B07FE8-D86D-0BE1-C4EF-8E0DCB1E1593}"/>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17604059" y="14897851"/>
              <a:ext cx="737942" cy="700474"/>
            </a:xfrm>
            <a:prstGeom prst="rect">
              <a:avLst/>
            </a:prstGeom>
          </p:spPr>
        </p:pic>
        <p:pic>
          <p:nvPicPr>
            <p:cNvPr id="2073" name="Grafik 2072" descr="Ein Bild, das Kreis, Kugel, Mond enthält.&#10;&#10;KI-generierte Inhalte können fehlerhaft sein.">
              <a:extLst>
                <a:ext uri="{FF2B5EF4-FFF2-40B4-BE49-F238E27FC236}">
                  <a16:creationId xmlns:a16="http://schemas.microsoft.com/office/drawing/2014/main" id="{1B63347E-9066-8AC0-F559-E450121FA9F1}"/>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17619299" y="13959343"/>
              <a:ext cx="737942" cy="700474"/>
            </a:xfrm>
            <a:prstGeom prst="rect">
              <a:avLst/>
            </a:prstGeom>
          </p:spPr>
        </p:pic>
        <p:pic>
          <p:nvPicPr>
            <p:cNvPr id="2074" name="Grafik 2073" descr="Ein Bild, das Kreis, Kugel, Mond enthält.&#10;&#10;KI-generierte Inhalte können fehlerhaft sein.">
              <a:extLst>
                <a:ext uri="{FF2B5EF4-FFF2-40B4-BE49-F238E27FC236}">
                  <a16:creationId xmlns:a16="http://schemas.microsoft.com/office/drawing/2014/main" id="{B3E4B946-83C4-3BEF-D316-6DE5A0FDE54F}"/>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7634539" y="10383826"/>
              <a:ext cx="737942" cy="700474"/>
            </a:xfrm>
            <a:prstGeom prst="rect">
              <a:avLst/>
            </a:prstGeom>
          </p:spPr>
        </p:pic>
        <p:sp>
          <p:nvSpPr>
            <p:cNvPr id="2076" name="Content Placeholder 16">
              <a:extLst>
                <a:ext uri="{FF2B5EF4-FFF2-40B4-BE49-F238E27FC236}">
                  <a16:creationId xmlns:a16="http://schemas.microsoft.com/office/drawing/2014/main" id="{332EC12A-E7C5-EBE7-C622-FDD745EBBE8F}"/>
                </a:ext>
              </a:extLst>
            </p:cNvPr>
            <p:cNvSpPr txBox="1">
              <a:spLocks/>
            </p:cNvSpPr>
            <p:nvPr/>
          </p:nvSpPr>
          <p:spPr>
            <a:xfrm>
              <a:off x="18623017" y="1048687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en-AU" sz="3400" b="0" i="0" u="none" strike="noStrike" kern="1200" cap="none" spc="0" normalizeH="0" baseline="0" dirty="0">
                  <a:ln>
                    <a:noFill/>
                  </a:ln>
                  <a:solidFill>
                    <a:prstClr val="black"/>
                  </a:solidFill>
                  <a:effectLst/>
                  <a:uLnTx/>
                  <a:uFillTx/>
                  <a:latin typeface="+mj-lt"/>
                  <a:ea typeface="+mn-ea"/>
                  <a:cs typeface="+mn-cs"/>
                </a:rPr>
                <a:t>Increase</a:t>
              </a:r>
              <a:r>
                <a:rPr kumimoji="0" lang="de-CH" sz="3400" b="0" i="0" u="none" strike="noStrike" kern="1200" cap="none" spc="0" normalizeH="0" baseline="0" noProof="0" dirty="0">
                  <a:ln>
                    <a:noFill/>
                  </a:ln>
                  <a:solidFill>
                    <a:prstClr val="black"/>
                  </a:solidFill>
                  <a:effectLst/>
                  <a:uLnTx/>
                  <a:uFillTx/>
                  <a:latin typeface="+mj-lt"/>
                  <a:ea typeface="+mn-ea"/>
                  <a:cs typeface="+mn-cs"/>
                </a:rPr>
                <a:t> in </a:t>
              </a:r>
              <a:r>
                <a:rPr kumimoji="0" lang="en-AU" sz="3400" b="0" i="0" u="none" strike="noStrike" kern="1200" cap="none" spc="0" normalizeH="0" baseline="0" dirty="0">
                  <a:ln>
                    <a:noFill/>
                  </a:ln>
                  <a:solidFill>
                    <a:prstClr val="black"/>
                  </a:solidFill>
                  <a:effectLst/>
                  <a:uLnTx/>
                  <a:uFillTx/>
                  <a:latin typeface="+mj-lt"/>
                  <a:ea typeface="+mn-ea"/>
                  <a:cs typeface="+mn-cs"/>
                </a:rPr>
                <a:t>proinflammatory</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en-AU" sz="3400" b="0" i="0" u="none" strike="noStrike" kern="1200" cap="none" spc="0" normalizeH="0" baseline="0" dirty="0">
                  <a:ln>
                    <a:noFill/>
                  </a:ln>
                  <a:solidFill>
                    <a:prstClr val="black"/>
                  </a:solidFill>
                  <a:effectLst/>
                  <a:uLnTx/>
                  <a:uFillTx/>
                  <a:latin typeface="+mj-lt"/>
                  <a:ea typeface="+mn-ea"/>
                  <a:cs typeface="+mn-cs"/>
                </a:rPr>
                <a:t>cytokines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2078" name="Content Placeholder 16">
              <a:extLst>
                <a:ext uri="{FF2B5EF4-FFF2-40B4-BE49-F238E27FC236}">
                  <a16:creationId xmlns:a16="http://schemas.microsoft.com/office/drawing/2014/main" id="{452C54F0-EDA9-F04E-35C8-BC246FE7CD47}"/>
                </a:ext>
              </a:extLst>
            </p:cNvPr>
            <p:cNvSpPr txBox="1">
              <a:spLocks/>
            </p:cNvSpPr>
            <p:nvPr/>
          </p:nvSpPr>
          <p:spPr>
            <a:xfrm>
              <a:off x="18623017" y="1137834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Metabolic</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disorders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24" name="Content Placeholder 16">
              <a:extLst>
                <a:ext uri="{FF2B5EF4-FFF2-40B4-BE49-F238E27FC236}">
                  <a16:creationId xmlns:a16="http://schemas.microsoft.com/office/drawing/2014/main" id="{80CEFE9A-8CA6-9AB1-2C8B-89227C694EC7}"/>
                </a:ext>
              </a:extLst>
            </p:cNvPr>
            <p:cNvSpPr txBox="1">
              <a:spLocks/>
            </p:cNvSpPr>
            <p:nvPr/>
          </p:nvSpPr>
          <p:spPr>
            <a:xfrm>
              <a:off x="18623017" y="1219777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Gut </a:t>
              </a:r>
              <a:r>
                <a:rPr kumimoji="0" lang="de-CH" sz="3400" b="0" i="0" u="none" strike="noStrike" kern="1200" cap="none" spc="0" normalizeH="0" baseline="0" noProof="0" dirty="0" err="1">
                  <a:ln>
                    <a:noFill/>
                  </a:ln>
                  <a:solidFill>
                    <a:prstClr val="black"/>
                  </a:solidFill>
                  <a:effectLst/>
                  <a:uLnTx/>
                  <a:uFillTx/>
                  <a:latin typeface="+mj-lt"/>
                  <a:ea typeface="+mn-ea"/>
                  <a:cs typeface="+mn-cs"/>
                </a:rPr>
                <a:t>microbiome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imbalance</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30" name="Content Placeholder 16">
              <a:extLst>
                <a:ext uri="{FF2B5EF4-FFF2-40B4-BE49-F238E27FC236}">
                  <a16:creationId xmlns:a16="http://schemas.microsoft.com/office/drawing/2014/main" id="{643818CD-930D-13EB-5309-488F30932F12}"/>
                </a:ext>
              </a:extLst>
            </p:cNvPr>
            <p:cNvSpPr txBox="1">
              <a:spLocks/>
            </p:cNvSpPr>
            <p:nvPr/>
          </p:nvSpPr>
          <p:spPr>
            <a:xfrm>
              <a:off x="18623017" y="1310829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Urinary</a:t>
              </a:r>
              <a:r>
                <a:rPr kumimoji="0" lang="de-CH" sz="3400" b="0" i="0" u="none" strike="noStrike" kern="1200" cap="none" spc="0" normalizeH="0" baseline="0" noProof="0" dirty="0">
                  <a:ln>
                    <a:noFill/>
                  </a:ln>
                  <a:solidFill>
                    <a:prstClr val="black"/>
                  </a:solidFill>
                  <a:effectLst/>
                  <a:uLnTx/>
                  <a:uFillTx/>
                  <a:latin typeface="+mj-lt"/>
                  <a:ea typeface="+mn-ea"/>
                  <a:cs typeface="+mn-cs"/>
                </a:rPr>
                <a:t> tract </a:t>
              </a:r>
              <a:r>
                <a:rPr lang="de-CH" sz="3400" b="0" dirty="0">
                  <a:solidFill>
                    <a:prstClr val="black"/>
                  </a:solidFill>
                  <a:latin typeface="+mj-lt"/>
                </a:rPr>
                <a:t>i</a:t>
              </a:r>
              <a:r>
                <a:rPr kumimoji="0" lang="de-CH" sz="3400" b="0" i="0" u="none" strike="noStrike" kern="1200" cap="none" spc="0" normalizeH="0" baseline="0" noProof="0" dirty="0" err="1">
                  <a:ln>
                    <a:noFill/>
                  </a:ln>
                  <a:solidFill>
                    <a:prstClr val="black"/>
                  </a:solidFill>
                  <a:effectLst/>
                  <a:uLnTx/>
                  <a:uFillTx/>
                  <a:latin typeface="+mj-lt"/>
                  <a:ea typeface="+mn-ea"/>
                  <a:cs typeface="+mn-cs"/>
                </a:rPr>
                <a:t>nfections</a:t>
              </a:r>
              <a:r>
                <a:rPr kumimoji="0" lang="de-CH" sz="3400" b="0" i="0" u="none" strike="noStrike" kern="1200" cap="none" spc="0" normalizeH="0" baseline="0" noProof="0" dirty="0">
                  <a:ln>
                    <a:noFill/>
                  </a:ln>
                  <a:solidFill>
                    <a:prstClr val="black"/>
                  </a:solidFill>
                  <a:effectLst/>
                  <a:uLnTx/>
                  <a:uFillTx/>
                  <a:latin typeface="+mj-lt"/>
                  <a:ea typeface="+mn-ea"/>
                  <a:cs typeface="+mn-cs"/>
                </a:rPr>
                <a:t>. </a:t>
              </a:r>
              <a:endParaRPr lang="en-GB" b="1" noProof="0" dirty="0"/>
            </a:p>
            <a:p>
              <a:pPr algn="just"/>
              <a:endParaRPr lang="en-GB" dirty="0"/>
            </a:p>
          </p:txBody>
        </p:sp>
        <p:sp>
          <p:nvSpPr>
            <p:cNvPr id="1031" name="Content Placeholder 16">
              <a:extLst>
                <a:ext uri="{FF2B5EF4-FFF2-40B4-BE49-F238E27FC236}">
                  <a16:creationId xmlns:a16="http://schemas.microsoft.com/office/drawing/2014/main" id="{D49A500D-83EA-1292-790D-11E3FAE923AB}"/>
                </a:ext>
              </a:extLst>
            </p:cNvPr>
            <p:cNvSpPr txBox="1">
              <a:spLocks/>
            </p:cNvSpPr>
            <p:nvPr/>
          </p:nvSpPr>
          <p:spPr>
            <a:xfrm>
              <a:off x="18623017" y="1406762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muscle</a:t>
              </a:r>
              <a:r>
                <a:rPr kumimoji="0" lang="de-CH" sz="3400" b="0" i="0" u="none" strike="noStrike" kern="1200" cap="none" spc="0" normalizeH="0" baseline="0" noProof="0" dirty="0">
                  <a:ln>
                    <a:noFill/>
                  </a:ln>
                  <a:solidFill>
                    <a:prstClr val="black"/>
                  </a:solidFill>
                  <a:effectLst/>
                  <a:uLnTx/>
                  <a:uFillTx/>
                  <a:latin typeface="+mj-lt"/>
                  <a:ea typeface="+mn-ea"/>
                  <a:cs typeface="+mn-cs"/>
                </a:rPr>
                <a:t> mass.</a:t>
              </a:r>
              <a:endParaRPr lang="en-GB" b="1" noProof="0" dirty="0"/>
            </a:p>
            <a:p>
              <a:pPr algn="just"/>
              <a:endParaRPr lang="en-GB" dirty="0"/>
            </a:p>
          </p:txBody>
        </p:sp>
        <p:sp>
          <p:nvSpPr>
            <p:cNvPr id="1032" name="Content Placeholder 16">
              <a:extLst>
                <a:ext uri="{FF2B5EF4-FFF2-40B4-BE49-F238E27FC236}">
                  <a16:creationId xmlns:a16="http://schemas.microsoft.com/office/drawing/2014/main" id="{9405D19B-3F45-5055-4490-2B4D46713D35}"/>
                </a:ext>
              </a:extLst>
            </p:cNvPr>
            <p:cNvSpPr txBox="1">
              <a:spLocks/>
            </p:cNvSpPr>
            <p:nvPr/>
          </p:nvSpPr>
          <p:spPr>
            <a:xfrm>
              <a:off x="18623017" y="1499719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bone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density</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grpSp>
      <p:sp>
        <p:nvSpPr>
          <p:cNvPr id="1037" name="Textfeld 1036">
            <a:extLst>
              <a:ext uri="{FF2B5EF4-FFF2-40B4-BE49-F238E27FC236}">
                <a16:creationId xmlns:a16="http://schemas.microsoft.com/office/drawing/2014/main" id="{BAEE5A21-04FB-BD63-0B31-5D728103DAD0}"/>
              </a:ext>
            </a:extLst>
          </p:cNvPr>
          <p:cNvSpPr txBox="1"/>
          <p:nvPr/>
        </p:nvSpPr>
        <p:spPr>
          <a:xfrm>
            <a:off x="1320815" y="7907246"/>
            <a:ext cx="27630042" cy="1631216"/>
          </a:xfrm>
          <a:prstGeom prst="rect">
            <a:avLst/>
          </a:prstGeom>
          <a:noFill/>
        </p:spPr>
        <p:txBody>
          <a:bodyPr wrap="square">
            <a:spAutoFit/>
          </a:bodyPr>
          <a:lstStyle/>
          <a:p>
            <a:pPr algn="just"/>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Research,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2</a:t>
            </a:r>
            <a:r>
              <a:rPr lang="en-US" sz="2000" b="0" i="1" dirty="0">
                <a:latin typeface="Arial" panose="020B0604020202020204" pitchFamily="34" charset="0"/>
                <a:ea typeface="Times New Roman" panose="02020603050405020304" pitchFamily="18" charset="0"/>
                <a:cs typeface="Times New Roman" panose="02020603050405020304" pitchFamily="18" charset="0"/>
              </a:rPr>
              <a:t>Graduate School for Cellular and Biomedical Sciences,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3</a:t>
            </a:r>
            <a:r>
              <a:rPr lang="en-US" sz="2000" b="0" i="1" dirty="0">
                <a:latin typeface="Arial" panose="020B0604020202020204" pitchFamily="34" charset="0"/>
                <a:ea typeface="Times New Roman" panose="02020603050405020304" pitchFamily="18" charset="0"/>
                <a:cs typeface="Times New Roman" panose="02020603050405020304" pitchFamily="18" charset="0"/>
              </a:rPr>
              <a:t>Institute of Social and Preventive Medicine,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4</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Clinical Trial Unit,</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 </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5</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Health Sciences,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6</a:t>
            </a:r>
            <a:r>
              <a:rPr lang="en-US" sz="2000" b="0" i="1" dirty="0">
                <a:latin typeface="Arial" panose="020B0604020202020204" pitchFamily="34" charset="0"/>
                <a:ea typeface="Times New Roman" panose="02020603050405020304" pitchFamily="18" charset="0"/>
                <a:cs typeface="Times New Roman" panose="02020603050405020304" pitchFamily="18" charset="0"/>
              </a:rPr>
              <a:t>Center for Rehabilitation in Global Health Systems, WHO Collaborating Center,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7</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Urology,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8</a:t>
            </a:r>
            <a:r>
              <a:rPr lang="en-US" sz="2000" b="0" i="1" dirty="0">
                <a:latin typeface="Arial" panose="020B0604020202020204" pitchFamily="34" charset="0"/>
                <a:ea typeface="Times New Roman" panose="02020603050405020304" pitchFamily="18" charset="0"/>
                <a:cs typeface="Times New Roman" panose="02020603050405020304" pitchFamily="18" charset="0"/>
              </a:rPr>
              <a:t>REHAB Basel, Clinic for Neurorehabilitation and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Paraplegiology</a:t>
            </a:r>
            <a:r>
              <a:rPr lang="en-US" sz="2000" b="0" i="1" dirty="0">
                <a:latin typeface="Arial" panose="020B0604020202020204" pitchFamily="34" charset="0"/>
                <a:ea typeface="Times New Roman" panose="02020603050405020304" pitchFamily="18" charset="0"/>
                <a:cs typeface="Times New Roman" panose="02020603050405020304" pitchFamily="18" charset="0"/>
              </a:rPr>
              <a:t>, Basel, Switzerland, </a:t>
            </a:r>
            <a:r>
              <a:rPr lang="fr-CH" sz="2000" b="0" i="1" baseline="30000" dirty="0">
                <a:latin typeface="Arial" panose="020B0604020202020204" pitchFamily="34" charset="0"/>
                <a:ea typeface="Times New Roman" panose="02020603050405020304" pitchFamily="18" charset="0"/>
                <a:cs typeface="Times New Roman" panose="02020603050405020304" pitchFamily="18" charset="0"/>
              </a:rPr>
              <a:t>9</a:t>
            </a:r>
            <a:r>
              <a:rPr lang="fr-CH" sz="2000" b="0" i="1" dirty="0">
                <a:latin typeface="Arial" panose="020B0604020202020204" pitchFamily="34" charset="0"/>
                <a:ea typeface="Times New Roman" panose="02020603050405020304" pitchFamily="18" charset="0"/>
                <a:cs typeface="Times New Roman" panose="02020603050405020304" pitchFamily="18" charset="0"/>
              </a:rPr>
              <a:t>Clinique Romande de Réadaptation, Sion, </a:t>
            </a:r>
            <a:r>
              <a:rPr lang="fr-CH" sz="2000" b="0" i="1" dirty="0" err="1">
                <a:latin typeface="Arial" panose="020B0604020202020204" pitchFamily="34" charset="0"/>
                <a:ea typeface="Times New Roman" panose="02020603050405020304" pitchFamily="18" charset="0"/>
                <a:cs typeface="Times New Roman" panose="02020603050405020304" pitchFamily="18" charset="0"/>
              </a:rPr>
              <a:t>Switzerland</a:t>
            </a:r>
            <a:r>
              <a:rPr lang="fr-CH" sz="2000" b="0" i="1" dirty="0">
                <a:latin typeface="Arial" panose="020B0604020202020204" pitchFamily="34" charset="0"/>
                <a:ea typeface="Times New Roman" panose="02020603050405020304" pitchFamily="18" charset="0"/>
                <a:cs typeface="Times New Roman" panose="02020603050405020304" pitchFamily="18" charset="0"/>
              </a:rPr>
              <a:t>,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10</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Immunology, University Hospital Zurich,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Medicine and Faculty of Science,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12</a:t>
            </a:r>
            <a:r>
              <a:rPr lang="en-US" sz="2000" b="0" i="1" dirty="0">
                <a:latin typeface="Arial" panose="020B0604020202020204" pitchFamily="34" charset="0"/>
                <a:ea typeface="Times New Roman" panose="02020603050405020304" pitchFamily="18" charset="0"/>
                <a:cs typeface="Times New Roman" panose="02020603050405020304" pitchFamily="18" charset="0"/>
              </a:rPr>
              <a:t>University Institute of Clinical Chemistry,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and University of Bern, Bern, Switzerland</a:t>
            </a:r>
            <a:endParaRPr lang="de-CH" sz="2000" b="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40" name="Picture 4">
            <a:extLst>
              <a:ext uri="{FF2B5EF4-FFF2-40B4-BE49-F238E27FC236}">
                <a16:creationId xmlns:a16="http://schemas.microsoft.com/office/drawing/2014/main" id="{94BE0FA2-C0CB-4742-D50B-3494160E994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438" y="237978"/>
            <a:ext cx="2837839" cy="2837839"/>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uppieren 1053">
            <a:extLst>
              <a:ext uri="{FF2B5EF4-FFF2-40B4-BE49-F238E27FC236}">
                <a16:creationId xmlns:a16="http://schemas.microsoft.com/office/drawing/2014/main" id="{AB810678-D180-1D2F-DB40-F89EB556FABA}"/>
              </a:ext>
            </a:extLst>
          </p:cNvPr>
          <p:cNvGrpSpPr/>
          <p:nvPr/>
        </p:nvGrpSpPr>
        <p:grpSpPr>
          <a:xfrm>
            <a:off x="31239359" y="17667941"/>
            <a:ext cx="7752720" cy="728036"/>
            <a:chOff x="19571810" y="19326073"/>
            <a:chExt cx="7752720" cy="728036"/>
          </a:xfrm>
        </p:grpSpPr>
        <p:pic>
          <p:nvPicPr>
            <p:cNvPr id="1047" name="Grafik 1046" descr="Ein Bild, das Kreis, Kugel, Mond enthält.&#10;&#10;KI-generierte Inhalte können fehlerhaft sein.">
              <a:extLst>
                <a:ext uri="{FF2B5EF4-FFF2-40B4-BE49-F238E27FC236}">
                  <a16:creationId xmlns:a16="http://schemas.microsoft.com/office/drawing/2014/main" id="{3B99E344-8A34-E1AA-6275-838BFA9DA87E}"/>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9571810" y="19326073"/>
              <a:ext cx="737942" cy="700474"/>
            </a:xfrm>
            <a:prstGeom prst="rect">
              <a:avLst/>
            </a:prstGeom>
          </p:spPr>
        </p:pic>
        <p:pic>
          <p:nvPicPr>
            <p:cNvPr id="1048" name="Grafik 1047" descr="Ein Bild, das Kreis, Kugel, Mond enthält.&#10;&#10;KI-generierte Inhalte können fehlerhaft sein.">
              <a:extLst>
                <a:ext uri="{FF2B5EF4-FFF2-40B4-BE49-F238E27FC236}">
                  <a16:creationId xmlns:a16="http://schemas.microsoft.com/office/drawing/2014/main" id="{09537203-94DC-B2B2-F2D8-8877BFDC177F}"/>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2175026" y="19353224"/>
              <a:ext cx="737942" cy="700474"/>
            </a:xfrm>
            <a:prstGeom prst="rect">
              <a:avLst/>
            </a:prstGeom>
          </p:spPr>
        </p:pic>
        <p:pic>
          <p:nvPicPr>
            <p:cNvPr id="1049" name="Grafik 1048" descr="Ein Bild, das Kreis, Kugel, Mond enthält.&#10;&#10;KI-generierte Inhalte können fehlerhaft sein.">
              <a:extLst>
                <a:ext uri="{FF2B5EF4-FFF2-40B4-BE49-F238E27FC236}">
                  <a16:creationId xmlns:a16="http://schemas.microsoft.com/office/drawing/2014/main" id="{94CBA648-5678-9269-6338-77FC4769608A}"/>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679256" y="19339347"/>
              <a:ext cx="737942" cy="700474"/>
            </a:xfrm>
            <a:prstGeom prst="rect">
              <a:avLst/>
            </a:prstGeom>
          </p:spPr>
        </p:pic>
        <p:pic>
          <p:nvPicPr>
            <p:cNvPr id="1050" name="Grafik 1049" descr="Ein Bild, das Kreis, Kugel, Mond enthält.&#10;&#10;KI-generierte Inhalte können fehlerhaft sein.">
              <a:extLst>
                <a:ext uri="{FF2B5EF4-FFF2-40B4-BE49-F238E27FC236}">
                  <a16:creationId xmlns:a16="http://schemas.microsoft.com/office/drawing/2014/main" id="{1EF9A21A-B82F-1EFE-5A5C-3276D814FA78}"/>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0663752" y="19353635"/>
              <a:ext cx="737942" cy="700474"/>
            </a:xfrm>
            <a:prstGeom prst="rect">
              <a:avLst/>
            </a:prstGeom>
          </p:spPr>
        </p:pic>
        <p:pic>
          <p:nvPicPr>
            <p:cNvPr id="1051" name="Grafik 1050" descr="Ein Bild, das Kreis, Kugel, Mond enthält.&#10;&#10;KI-generierte Inhalte können fehlerhaft sein.">
              <a:extLst>
                <a:ext uri="{FF2B5EF4-FFF2-40B4-BE49-F238E27FC236}">
                  <a16:creationId xmlns:a16="http://schemas.microsoft.com/office/drawing/2014/main" id="{825573B8-8F76-554C-09AD-73B969BB1A65}"/>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5132922" y="19326073"/>
              <a:ext cx="737942" cy="700474"/>
            </a:xfrm>
            <a:prstGeom prst="rect">
              <a:avLst/>
            </a:prstGeom>
          </p:spPr>
        </p:pic>
        <p:pic>
          <p:nvPicPr>
            <p:cNvPr id="1052" name="Grafik 1051" descr="Ein Bild, das Kreis, Kugel, Mond enthält.&#10;&#10;KI-generierte Inhalte können fehlerhaft sein.">
              <a:extLst>
                <a:ext uri="{FF2B5EF4-FFF2-40B4-BE49-F238E27FC236}">
                  <a16:creationId xmlns:a16="http://schemas.microsoft.com/office/drawing/2014/main" id="{594FE8AA-96FD-1053-898F-F7991D94E944}"/>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86588" y="19352049"/>
              <a:ext cx="737942" cy="700474"/>
            </a:xfrm>
            <a:prstGeom prst="rect">
              <a:avLst/>
            </a:prstGeom>
          </p:spPr>
        </p:pic>
      </p:grpSp>
      <p:pic>
        <p:nvPicPr>
          <p:cNvPr id="1055" name="Grafik 1054" descr="Ein Bild, das Kreis, Kugel, Mond enthält.&#10;&#10;KI-generierte Inhalte können fehlerhaft sein.">
            <a:extLst>
              <a:ext uri="{FF2B5EF4-FFF2-40B4-BE49-F238E27FC236}">
                <a16:creationId xmlns:a16="http://schemas.microsoft.com/office/drawing/2014/main" id="{C3113C57-41E2-50F8-486C-1C7E2BAF2091}"/>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2352398" y="15365142"/>
            <a:ext cx="737942" cy="700474"/>
          </a:xfrm>
          <a:prstGeom prst="rect">
            <a:avLst/>
          </a:prstGeom>
        </p:spPr>
      </p:pic>
      <p:pic>
        <p:nvPicPr>
          <p:cNvPr id="2080" name="Grafik 2079" descr="Ein Bild, das Kreis, Kugel, Mond enthält.&#10;&#10;KI-generierte Inhalte können fehlerhaft sein.">
            <a:extLst>
              <a:ext uri="{FF2B5EF4-FFF2-40B4-BE49-F238E27FC236}">
                <a16:creationId xmlns:a16="http://schemas.microsoft.com/office/drawing/2014/main" id="{F040C694-B110-2560-1A8A-61FD6825026E}"/>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346970" y="16609319"/>
            <a:ext cx="737942" cy="700474"/>
          </a:xfrm>
          <a:prstGeom prst="rect">
            <a:avLst/>
          </a:prstGeom>
        </p:spPr>
      </p:pic>
      <p:pic>
        <p:nvPicPr>
          <p:cNvPr id="2081" name="Grafik 2080" descr="Ein Bild, das Kreis, Kugel, Mond enthält.&#10;&#10;KI-generierte Inhalte können fehlerhaft sein.">
            <a:extLst>
              <a:ext uri="{FF2B5EF4-FFF2-40B4-BE49-F238E27FC236}">
                <a16:creationId xmlns:a16="http://schemas.microsoft.com/office/drawing/2014/main" id="{ACD9156A-2F58-09E2-A19B-5AB6FCDBE8DD}"/>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346970" y="17445785"/>
            <a:ext cx="737942" cy="700474"/>
          </a:xfrm>
          <a:prstGeom prst="rect">
            <a:avLst/>
          </a:prstGeom>
        </p:spPr>
      </p:pic>
      <p:pic>
        <p:nvPicPr>
          <p:cNvPr id="2082" name="Grafik 2081" descr="Ein Bild, das Kreis, Kugel, Mond enthält.&#10;&#10;KI-generierte Inhalte können fehlerhaft sein.">
            <a:extLst>
              <a:ext uri="{FF2B5EF4-FFF2-40B4-BE49-F238E27FC236}">
                <a16:creationId xmlns:a16="http://schemas.microsoft.com/office/drawing/2014/main" id="{A8E0BF60-65DB-26CA-CDD8-E6A04AFAC835}"/>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50144" y="18636934"/>
            <a:ext cx="737942" cy="700474"/>
          </a:xfrm>
          <a:prstGeom prst="rect">
            <a:avLst/>
          </a:prstGeom>
        </p:spPr>
      </p:pic>
      <p:pic>
        <p:nvPicPr>
          <p:cNvPr id="2083" name="Grafik 2082" descr="Ein Bild, das Kreis, Kugel, Mond enthält.&#10;&#10;KI-generierte Inhalte können fehlerhaft sein.">
            <a:extLst>
              <a:ext uri="{FF2B5EF4-FFF2-40B4-BE49-F238E27FC236}">
                <a16:creationId xmlns:a16="http://schemas.microsoft.com/office/drawing/2014/main" id="{8FAD414C-A844-DA56-32F1-35317A8ABA79}"/>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346408" y="19363460"/>
            <a:ext cx="737942" cy="700474"/>
          </a:xfrm>
          <a:prstGeom prst="rect">
            <a:avLst/>
          </a:prstGeom>
        </p:spPr>
      </p:pic>
      <p:pic>
        <p:nvPicPr>
          <p:cNvPr id="2084" name="Grafik 2083" descr="Ein Bild, das Kreis, Kugel, Mond enthält.&#10;&#10;KI-generierte Inhalte können fehlerhaft sein.">
            <a:extLst>
              <a:ext uri="{FF2B5EF4-FFF2-40B4-BE49-F238E27FC236}">
                <a16:creationId xmlns:a16="http://schemas.microsoft.com/office/drawing/2014/main" id="{5BEAABE8-8A9B-13B2-86AF-CE6B5AA52B89}"/>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337444" y="20091622"/>
            <a:ext cx="737942" cy="700474"/>
          </a:xfrm>
          <a:prstGeom prst="rect">
            <a:avLst/>
          </a:prstGeom>
        </p:spPr>
      </p:pic>
      <p:grpSp>
        <p:nvGrpSpPr>
          <p:cNvPr id="2095" name="Gruppieren 2094">
            <a:extLst>
              <a:ext uri="{FF2B5EF4-FFF2-40B4-BE49-F238E27FC236}">
                <a16:creationId xmlns:a16="http://schemas.microsoft.com/office/drawing/2014/main" id="{00209B37-DB2C-8B0F-F024-9372A063267F}"/>
              </a:ext>
            </a:extLst>
          </p:cNvPr>
          <p:cNvGrpSpPr/>
          <p:nvPr/>
        </p:nvGrpSpPr>
        <p:grpSpPr>
          <a:xfrm>
            <a:off x="17283035" y="18413401"/>
            <a:ext cx="755073" cy="648802"/>
            <a:chOff x="17283035" y="18413401"/>
            <a:chExt cx="755073" cy="648802"/>
          </a:xfrm>
        </p:grpSpPr>
        <p:sp>
          <p:nvSpPr>
            <p:cNvPr id="2094" name="Rechteck 2093">
              <a:extLst>
                <a:ext uri="{FF2B5EF4-FFF2-40B4-BE49-F238E27FC236}">
                  <a16:creationId xmlns:a16="http://schemas.microsoft.com/office/drawing/2014/main" id="{19DCA9DC-CBBE-D6CE-DBD6-BE8387E1232B}"/>
                </a:ext>
              </a:extLst>
            </p:cNvPr>
            <p:cNvSpPr/>
            <p:nvPr/>
          </p:nvSpPr>
          <p:spPr>
            <a:xfrm>
              <a:off x="17283035" y="18413401"/>
              <a:ext cx="731536" cy="648802"/>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89" name="Grafik 2088" descr="Abzeichen Tick1 mit einfarbiger Füllung">
              <a:extLst>
                <a:ext uri="{FF2B5EF4-FFF2-40B4-BE49-F238E27FC236}">
                  <a16:creationId xmlns:a16="http://schemas.microsoft.com/office/drawing/2014/main" id="{01F1B4DB-0C56-E628-CC24-0E8FD216F33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7508538" y="18413401"/>
              <a:ext cx="529570" cy="529570"/>
            </a:xfrm>
            <a:prstGeom prst="rect">
              <a:avLst/>
            </a:prstGeom>
          </p:spPr>
        </p:pic>
      </p:grpSp>
      <p:grpSp>
        <p:nvGrpSpPr>
          <p:cNvPr id="2093" name="Gruppieren 2092">
            <a:extLst>
              <a:ext uri="{FF2B5EF4-FFF2-40B4-BE49-F238E27FC236}">
                <a16:creationId xmlns:a16="http://schemas.microsoft.com/office/drawing/2014/main" id="{D17FDF69-0562-4AFE-33C4-2F74D6E4B03C}"/>
              </a:ext>
            </a:extLst>
          </p:cNvPr>
          <p:cNvGrpSpPr/>
          <p:nvPr/>
        </p:nvGrpSpPr>
        <p:grpSpPr>
          <a:xfrm>
            <a:off x="17259498" y="20197712"/>
            <a:ext cx="778610" cy="605143"/>
            <a:chOff x="17259498" y="20197712"/>
            <a:chExt cx="778610" cy="605143"/>
          </a:xfrm>
        </p:grpSpPr>
        <p:sp>
          <p:nvSpPr>
            <p:cNvPr id="2092" name="Rechteck 2091">
              <a:extLst>
                <a:ext uri="{FF2B5EF4-FFF2-40B4-BE49-F238E27FC236}">
                  <a16:creationId xmlns:a16="http://schemas.microsoft.com/office/drawing/2014/main" id="{72EED2D5-B17D-3009-36CB-C43A774AE037}"/>
                </a:ext>
              </a:extLst>
            </p:cNvPr>
            <p:cNvSpPr/>
            <p:nvPr/>
          </p:nvSpPr>
          <p:spPr>
            <a:xfrm>
              <a:off x="17259498" y="20340609"/>
              <a:ext cx="755073" cy="46224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91" name="Grafik 2090" descr="Marke Kreuz mit einfarbiger Füllung">
              <a:extLst>
                <a:ext uri="{FF2B5EF4-FFF2-40B4-BE49-F238E27FC236}">
                  <a16:creationId xmlns:a16="http://schemas.microsoft.com/office/drawing/2014/main" id="{A2F93108-F484-BF10-9926-6ADD11880E5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7508538" y="20197712"/>
              <a:ext cx="529570" cy="529570"/>
            </a:xfrm>
            <a:prstGeom prst="rect">
              <a:avLst/>
            </a:prstGeom>
          </p:spPr>
        </p:pic>
      </p:grpSp>
      <p:pic>
        <p:nvPicPr>
          <p:cNvPr id="2097" name="Grafik 2096" descr="Ein Bild, das Text, Screenshot, Software, Computersymbol enthält.&#10;&#10;KI-generierte Inhalte können fehlerhaft sein.">
            <a:extLst>
              <a:ext uri="{FF2B5EF4-FFF2-40B4-BE49-F238E27FC236}">
                <a16:creationId xmlns:a16="http://schemas.microsoft.com/office/drawing/2014/main" id="{40A1A186-08BF-C004-8455-60F4DFA7C156}"/>
              </a:ext>
            </a:extLst>
          </p:cNvPr>
          <p:cNvPicPr>
            <a:picLocks noChangeAspect="1"/>
          </p:cNvPicPr>
          <p:nvPr/>
        </p:nvPicPr>
        <p:blipFill>
          <a:blip r:embed="rId36">
            <a:extLst>
              <a:ext uri="{28A0092B-C50C-407E-A947-70E740481C1C}">
                <a14:useLocalDpi xmlns:a14="http://schemas.microsoft.com/office/drawing/2010/main" val="0"/>
              </a:ext>
            </a:extLst>
          </a:blip>
          <a:srcRect b="6390"/>
          <a:stretch/>
        </p:blipFill>
        <p:spPr>
          <a:xfrm>
            <a:off x="1400019" y="23697292"/>
            <a:ext cx="27542462" cy="12763788"/>
          </a:xfrm>
          <a:prstGeom prst="rect">
            <a:avLst/>
          </a:prstGeom>
        </p:spPr>
      </p:pic>
    </p:spTree>
    <p:extLst>
      <p:ext uri="{BB962C8B-B14F-4D97-AF65-F5344CB8AC3E}">
        <p14:creationId xmlns:p14="http://schemas.microsoft.com/office/powerpoint/2010/main" val="793435859"/>
      </p:ext>
    </p:extLst>
  </p:cSld>
  <p:clrMapOvr>
    <a:masterClrMapping/>
  </p:clrMapOvr>
</p:sld>
</file>

<file path=ppt/theme/theme1.xml><?xml version="1.0" encoding="utf-8"?>
<a:theme xmlns:a="http://schemas.openxmlformats.org/drawingml/2006/main" name="Office">
  <a:themeElements>
    <a:clrScheme name="SPF">
      <a:dk1>
        <a:sysClr val="windowText" lastClr="000000"/>
      </a:dk1>
      <a:lt1>
        <a:sysClr val="window" lastClr="FFFFFF"/>
      </a:lt1>
      <a:dk2>
        <a:srgbClr val="0E2841"/>
      </a:dk2>
      <a:lt2>
        <a:srgbClr val="E8E8E8"/>
      </a:lt2>
      <a:accent1>
        <a:srgbClr val="F77A6C"/>
      </a:accent1>
      <a:accent2>
        <a:srgbClr val="FFC8B7"/>
      </a:accent2>
      <a:accent3>
        <a:srgbClr val="AF75DC"/>
      </a:accent3>
      <a:accent4>
        <a:srgbClr val="E3CBFF"/>
      </a:accent4>
      <a:accent5>
        <a:srgbClr val="CDD255"/>
      </a:accent5>
      <a:accent6>
        <a:srgbClr val="F1F699"/>
      </a:accent6>
      <a:hlink>
        <a:srgbClr val="4178FF"/>
      </a:hlink>
      <a:folHlink>
        <a:srgbClr val="AF75DC"/>
      </a:folHlink>
    </a:clrScheme>
    <a:fontScheme name="SPG">
      <a:majorFont>
        <a:latin typeface="Aptos"/>
        <a:ea typeface=""/>
        <a:cs typeface=""/>
      </a:majorFont>
      <a:minorFont>
        <a:latin typeface="Apto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19050">
          <a:noFill/>
        </a:ln>
      </a:spPr>
      <a:bodyPr wrap="square" lIns="108000" tIns="72000" rIns="108000" bIns="72000" rtlCol="0" anchor="ctr">
        <a:spAutoFit/>
      </a:bodyPr>
      <a:lstStyle>
        <a:defPPr algn="ctr">
          <a:spcAft>
            <a:spcPts val="600"/>
          </a:spcAft>
          <a:defRPr b="1" noProof="0" dirty="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headEnd type="none" w="med" len="med"/>
          <a:tailEnd type="arrow" w="lg" len="lg"/>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spcAft>
            <a:spcPts val="600"/>
          </a:spcAft>
          <a:defRPr b="1" noProof="0" dirty="0" smtClean="0"/>
        </a:defPPr>
      </a:lstStyle>
    </a:txDef>
  </a:objectDefaults>
  <a:extraClrSchemeLst/>
  <a:extLst>
    <a:ext uri="{05A4C25C-085E-4340-85A3-A5531E510DB2}">
      <thm15:themeFamily xmlns:thm15="http://schemas.microsoft.com/office/thememl/2012/main" name="Postervorlage EN 202504.potx" id="{0354BBBF-B85C-43F5-9763-15069DCE7EF3}" vid="{94BF7CB4-9CC3-48D5-907F-F2857EBB10D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Template>
  <TotalTime>0</TotalTime>
  <Words>2172</Words>
  <Application>Microsoft Office PowerPoint</Application>
  <PresentationFormat>Benutzerdefiniert</PresentationFormat>
  <Paragraphs>169</Paragraphs>
  <Slides>2</Slides>
  <Notes>2</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vt:i4>
      </vt:variant>
    </vt:vector>
  </HeadingPairs>
  <TitlesOfParts>
    <vt:vector size="5" baseType="lpstr">
      <vt:lpstr>Aptos</vt:lpstr>
      <vt:lpstr>Arial</vt:lpstr>
      <vt:lpstr>Office</vt:lpstr>
      <vt:lpstr>Implementing Omics Technologies to Analyze Rehabilitation Strategies in Spinal Cord Injury</vt:lpstr>
      <vt:lpstr>Implementing Omics Technologies to Analyze Rehabilitation Strategies in Spinal Cord Injury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Federer Andrea</dc:creator>
  <cp:lastModifiedBy>Stacul Alexander</cp:lastModifiedBy>
  <cp:revision>36</cp:revision>
  <dcterms:created xsi:type="dcterms:W3CDTF">2025-05-08T08:20:49Z</dcterms:created>
  <dcterms:modified xsi:type="dcterms:W3CDTF">2025-07-04T08:05:47Z</dcterms:modified>
</cp:coreProperties>
</file>